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88" r:id="rId3"/>
    <p:sldId id="281" r:id="rId4"/>
    <p:sldId id="384" r:id="rId5"/>
    <p:sldId id="383" r:id="rId6"/>
    <p:sldId id="390" r:id="rId7"/>
    <p:sldId id="301" r:id="rId8"/>
    <p:sldId id="360" r:id="rId9"/>
    <p:sldId id="362" r:id="rId10"/>
    <p:sldId id="379" r:id="rId11"/>
    <p:sldId id="496" r:id="rId12"/>
    <p:sldId id="476" r:id="rId13"/>
    <p:sldId id="495"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4A4505A-9317-4817-979F-8C0598328615}">
          <p14:sldIdLst>
            <p14:sldId id="257"/>
          </p14:sldIdLst>
        </p14:section>
        <p14:section name="The disease burden" id="{317AF244-C83B-4D06-874E-78EC1FBAA39D}">
          <p14:sldIdLst>
            <p14:sldId id="288"/>
            <p14:sldId id="281"/>
          </p14:sldIdLst>
        </p14:section>
        <p14:section name="Economic burden" id="{9FFC49AF-0C0A-094F-B0A7-8F724D5FC272}">
          <p14:sldIdLst>
            <p14:sldId id="384"/>
            <p14:sldId id="383"/>
            <p14:sldId id="390"/>
          </p14:sldIdLst>
        </p14:section>
        <p14:section name="Access to new cancer medicines" id="{265A6C13-E743-479C-8FC5-3BF1D310FE60}">
          <p14:sldIdLst>
            <p14:sldId id="301"/>
          </p14:sldIdLst>
        </p14:section>
        <p14:section name="Access to new cancer medicines" id="{EF91AC3D-ECF8-456F-B871-D803E62C98E3}">
          <p14:sldIdLst>
            <p14:sldId id="360"/>
            <p14:sldId id="362"/>
            <p14:sldId id="379"/>
          </p14:sldIdLst>
        </p14:section>
        <p14:section name="Policy issues - How to approve access to valuable cancer medicines" id="{AA14F98C-8E7B-4AE2-A040-CDC74DBBC29E}">
          <p14:sldIdLst>
            <p14:sldId id="496"/>
            <p14:sldId id="476"/>
            <p14:sldId id="495"/>
          </p14:sldIdLst>
        </p14:section>
        <p14:section name="Thanks" id="{3AFC0E36-C458-42EB-BF87-FF3F11592E50}">
          <p14:sldIdLst>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Pascoe" initials="KP" lastIdx="11" clrIdx="0">
    <p:extLst/>
  </p:cmAuthor>
  <p:cmAuthor id="2" name="fredrik.moen" initials="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30658C"/>
    <a:srgbClr val="CC00CC"/>
    <a:srgbClr val="00658F"/>
    <a:srgbClr val="307C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0447" autoAdjust="0"/>
  </p:normalViewPr>
  <p:slideViewPr>
    <p:cSldViewPr snapToGrid="0">
      <p:cViewPr varScale="1">
        <p:scale>
          <a:sx n="78" d="100"/>
          <a:sy n="78" d="100"/>
        </p:scale>
        <p:origin x="9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282ADF-F8FB-4E3F-B249-02928C062329}" type="datetimeFigureOut">
              <a:rPr lang="en-US" smtClean="0"/>
              <a:t>6/25/2020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F7283-F950-477B-9DC9-E11256B12ABE}" type="slidenum">
              <a:rPr lang="en-US" smtClean="0"/>
              <a:t>‹#›</a:t>
            </a:fld>
            <a:endParaRPr lang="en-US"/>
          </a:p>
        </p:txBody>
      </p:sp>
    </p:spTree>
    <p:extLst>
      <p:ext uri="{BB962C8B-B14F-4D97-AF65-F5344CB8AC3E}">
        <p14:creationId xmlns:p14="http://schemas.microsoft.com/office/powerpoint/2010/main" val="1717819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2AB07-BA46-43C2-A271-8A394C5B2064}"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2D10-3562-4776-88D6-8DE9C62E80C3}" type="slidenum">
              <a:rPr lang="en-US" smtClean="0"/>
              <a:t>‹#›</a:t>
            </a:fld>
            <a:endParaRPr lang="en-US"/>
          </a:p>
        </p:txBody>
      </p:sp>
    </p:spTree>
    <p:extLst>
      <p:ext uri="{BB962C8B-B14F-4D97-AF65-F5344CB8AC3E}">
        <p14:creationId xmlns:p14="http://schemas.microsoft.com/office/powerpoint/2010/main" val="142857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400" dirty="0" smtClean="0"/>
              <a:t>My presentation is </a:t>
            </a:r>
            <a:r>
              <a:rPr lang="en-GB" sz="1400" baseline="0" dirty="0" smtClean="0"/>
              <a:t>based on data from a recently published report from IHE, The Swedish Institute for Health Economics. This was published before the pandemic, but the results are still valid and conclusions reinforced by the impact of the pandemic, which I will touch on at the end of the presentation.</a:t>
            </a:r>
            <a:endParaRPr lang="en-GB" sz="1400"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1</a:t>
            </a:fld>
            <a:endParaRPr lang="en-US"/>
          </a:p>
        </p:txBody>
      </p:sp>
    </p:spTree>
    <p:extLst>
      <p:ext uri="{BB962C8B-B14F-4D97-AF65-F5344CB8AC3E}">
        <p14:creationId xmlns:p14="http://schemas.microsoft.com/office/powerpoint/2010/main" val="1410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a:p>
            <a:r>
              <a:rPr lang="sv-SE" sz="1200" kern="1200" dirty="0" err="1" smtClean="0">
                <a:solidFill>
                  <a:schemeClr val="tx1"/>
                </a:solidFill>
                <a:effectLst/>
                <a:latin typeface="+mn-lt"/>
                <a:ea typeface="+mn-ea"/>
                <a:cs typeface="+mn-cs"/>
              </a:rPr>
              <a:t>Immuno-oncology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started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introduction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ipilimumab</a:t>
            </a:r>
            <a:r>
              <a:rPr lang="sv-SE" sz="1200" kern="1200" dirty="0" smtClean="0">
                <a:solidFill>
                  <a:schemeClr val="tx1"/>
                </a:solidFill>
                <a:effectLst/>
                <a:latin typeface="+mn-lt"/>
                <a:ea typeface="+mn-ea"/>
                <a:cs typeface="+mn-cs"/>
              </a:rPr>
              <a:t> in 2011 </a:t>
            </a:r>
            <a:r>
              <a:rPr lang="sv-SE" sz="1200" kern="1200" dirty="0" err="1" smtClean="0">
                <a:solidFill>
                  <a:schemeClr val="tx1"/>
                </a:solidFill>
                <a:effectLst/>
                <a:latin typeface="+mn-lt"/>
                <a:ea typeface="+mn-ea"/>
                <a:cs typeface="+mn-cs"/>
              </a:rPr>
              <a:t>but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took</a:t>
            </a:r>
            <a:r>
              <a:rPr lang="sv-SE" sz="1200" kern="1200" dirty="0" smtClean="0">
                <a:solidFill>
                  <a:schemeClr val="tx1"/>
                </a:solidFill>
                <a:effectLst/>
                <a:latin typeface="+mn-lt"/>
                <a:ea typeface="+mn-ea"/>
                <a:cs typeface="+mn-cs"/>
              </a:rPr>
              <a:t> off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the</a:t>
            </a:r>
            <a:r>
              <a:rPr lang="sv-SE" sz="1200" kern="1200" baseline="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introduction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the less </a:t>
            </a:r>
            <a:r>
              <a:rPr lang="sv-SE" sz="1200" kern="1200" dirty="0" err="1" smtClean="0">
                <a:solidFill>
                  <a:schemeClr val="tx1"/>
                </a:solidFill>
                <a:effectLst/>
                <a:latin typeface="+mn-lt"/>
                <a:ea typeface="+mn-ea"/>
                <a:cs typeface="+mn-cs"/>
              </a:rPr>
              <a:t>toxic</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more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effective</a:t>
            </a:r>
            <a:r>
              <a:rPr lang="sv-SE" sz="1200" kern="1200" dirty="0" smtClean="0">
                <a:solidFill>
                  <a:schemeClr val="tx1"/>
                </a:solidFill>
                <a:effectLst/>
                <a:latin typeface="+mn-lt"/>
                <a:ea typeface="+mn-ea"/>
                <a:cs typeface="+mn-cs"/>
              </a:rPr>
              <a:t> PD-1 </a:t>
            </a:r>
            <a:r>
              <a:rPr lang="sv-SE" sz="1200" kern="1200" dirty="0" err="1" smtClean="0">
                <a:solidFill>
                  <a:schemeClr val="tx1"/>
                </a:solidFill>
                <a:effectLst/>
                <a:latin typeface="+mn-lt"/>
                <a:ea typeface="+mn-ea"/>
                <a:cs typeface="+mn-cs"/>
              </a:rPr>
              <a:t>medicines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nivolumab</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pembrolizumab</a:t>
            </a:r>
            <a:r>
              <a:rPr lang="sv-SE" sz="1200" kern="1200" dirty="0" smtClean="0">
                <a:solidFill>
                  <a:schemeClr val="tx1"/>
                </a:solidFill>
                <a:effectLst/>
                <a:latin typeface="+mn-lt"/>
                <a:ea typeface="+mn-ea"/>
                <a:cs typeface="+mn-cs"/>
              </a:rPr>
              <a:t>, in</a:t>
            </a:r>
          </a:p>
          <a:p>
            <a:r>
              <a:rPr lang="sv-SE" sz="1200" kern="1200" dirty="0" smtClean="0">
                <a:solidFill>
                  <a:schemeClr val="tx1"/>
                </a:solidFill>
                <a:effectLst/>
                <a:latin typeface="+mn-lt"/>
                <a:ea typeface="+mn-ea"/>
                <a:cs typeface="+mn-cs"/>
              </a:rPr>
              <a:t>2015. Later PD-L1 </a:t>
            </a:r>
            <a:r>
              <a:rPr lang="sv-SE" sz="1200" kern="1200" dirty="0" err="1" smtClean="0">
                <a:solidFill>
                  <a:schemeClr val="tx1"/>
                </a:solidFill>
                <a:effectLst/>
                <a:latin typeface="+mn-lt"/>
                <a:ea typeface="+mn-ea"/>
                <a:cs typeface="+mn-cs"/>
              </a:rPr>
              <a:t>medicines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atezolizumab</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avelumab</a:t>
            </a:r>
            <a:r>
              <a:rPr lang="sv-SE" sz="1200" kern="1200" dirty="0" smtClean="0">
                <a:solidFill>
                  <a:schemeClr val="tx1"/>
                </a:solidFill>
                <a:effectLst/>
                <a:latin typeface="+mn-lt"/>
                <a:ea typeface="+mn-ea"/>
                <a:cs typeface="+mn-cs"/>
              </a:rPr>
              <a:t> in 2017 and </a:t>
            </a:r>
            <a:r>
              <a:rPr lang="sv-SE" sz="1200" kern="1200" dirty="0" err="1" smtClean="0">
                <a:solidFill>
                  <a:schemeClr val="tx1"/>
                </a:solidFill>
                <a:effectLst/>
                <a:latin typeface="+mn-lt"/>
                <a:ea typeface="+mn-ea"/>
                <a:cs typeface="+mn-cs"/>
              </a:rPr>
              <a:t>durvalumab</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in 2018) </a:t>
            </a:r>
            <a:r>
              <a:rPr lang="sv-SE" sz="1200" kern="1200" dirty="0" err="1" smtClean="0">
                <a:solidFill>
                  <a:schemeClr val="tx1"/>
                </a:solidFill>
                <a:effectLst/>
                <a:latin typeface="+mn-lt"/>
                <a:ea typeface="+mn-ea"/>
                <a:cs typeface="+mn-cs"/>
              </a:rPr>
              <a:t>have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added</a:t>
            </a:r>
            <a:r>
              <a:rPr lang="sv-SE" sz="1200" kern="1200" dirty="0" smtClean="0">
                <a:solidFill>
                  <a:schemeClr val="tx1"/>
                </a:solidFill>
                <a:effectLst/>
                <a:latin typeface="+mn-lt"/>
                <a:ea typeface="+mn-ea"/>
                <a:cs typeface="+mn-cs"/>
              </a:rPr>
              <a:t> to the </a:t>
            </a:r>
            <a:r>
              <a:rPr lang="sv-SE" sz="1200" kern="1200" dirty="0" err="1" smtClean="0">
                <a:solidFill>
                  <a:schemeClr val="tx1"/>
                </a:solidFill>
                <a:effectLst/>
                <a:latin typeface="+mn-lt"/>
                <a:ea typeface="+mn-ea"/>
                <a:cs typeface="+mn-cs"/>
              </a:rPr>
              <a:t>immuno-oncology</a:t>
            </a:r>
            <a:r>
              <a:rPr lang="sv-SE" sz="1200" kern="1200" dirty="0" smtClean="0">
                <a:solidFill>
                  <a:schemeClr val="tx1"/>
                </a:solidFill>
                <a:effectLst/>
                <a:latin typeface="+mn-lt"/>
                <a:ea typeface="+mn-ea"/>
                <a:cs typeface="+mn-cs"/>
              </a:rPr>
              <a:t> arsenal.</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In general, access</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to </a:t>
            </a:r>
            <a:r>
              <a:rPr lang="sv-SE" sz="1200" kern="1200" dirty="0" err="1" smtClean="0">
                <a:solidFill>
                  <a:schemeClr val="tx1"/>
                </a:solidFill>
                <a:effectLst/>
                <a:latin typeface="+mn-lt"/>
                <a:ea typeface="+mn-ea"/>
                <a:cs typeface="+mn-cs"/>
              </a:rPr>
              <a:t>immuno-oncology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medicines</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much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higher</a:t>
            </a:r>
            <a:r>
              <a:rPr lang="sv-SE" sz="1200" kern="1200" dirty="0" smtClean="0">
                <a:solidFill>
                  <a:schemeClr val="tx1"/>
                </a:solidFill>
                <a:effectLst/>
                <a:latin typeface="+mn-lt"/>
                <a:ea typeface="+mn-ea"/>
                <a:cs typeface="+mn-cs"/>
              </a:rPr>
              <a:t> in </a:t>
            </a:r>
            <a:r>
              <a:rPr lang="sv-SE" sz="1200" kern="1200" dirty="0" err="1" smtClean="0">
                <a:solidFill>
                  <a:schemeClr val="tx1"/>
                </a:solidFill>
                <a:effectLst/>
                <a:latin typeface="+mn-lt"/>
                <a:ea typeface="+mn-ea"/>
                <a:cs typeface="+mn-cs"/>
              </a:rPr>
              <a:t>upper-tier</a:t>
            </a:r>
            <a:r>
              <a:rPr lang="sv-SE" sz="1200" kern="1200" dirty="0" smtClean="0">
                <a:solidFill>
                  <a:schemeClr val="tx1"/>
                </a:solidFill>
                <a:effectLst/>
                <a:latin typeface="+mn-lt"/>
                <a:ea typeface="+mn-ea"/>
                <a:cs typeface="+mn-cs"/>
              </a:rPr>
              <a:t> and mid-</a:t>
            </a:r>
            <a:r>
              <a:rPr lang="sv-SE" sz="1200" kern="1200" dirty="0" err="1" smtClean="0">
                <a:solidFill>
                  <a:schemeClr val="tx1"/>
                </a:solidFill>
                <a:effectLst/>
                <a:latin typeface="+mn-lt"/>
                <a:ea typeface="+mn-ea"/>
                <a:cs typeface="+mn-cs"/>
              </a:rPr>
              <a:t>tier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countries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compared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lowertier</a:t>
            </a:r>
            <a:r>
              <a:rPr lang="sv-SE" sz="1200" kern="1200" baseline="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countries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which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only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have</a:t>
            </a:r>
            <a:r>
              <a:rPr lang="sv-SE" sz="1200" kern="1200" dirty="0" smtClean="0">
                <a:solidFill>
                  <a:schemeClr val="tx1"/>
                </a:solidFill>
                <a:effectLst/>
                <a:latin typeface="+mn-lt"/>
                <a:ea typeface="+mn-ea"/>
                <a:cs typeface="+mn-cs"/>
              </a:rPr>
              <a:t> 10–20%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former’s</a:t>
            </a:r>
            <a:r>
              <a:rPr lang="sv-SE" sz="1200" kern="1200" dirty="0" smtClean="0">
                <a:solidFill>
                  <a:schemeClr val="tx1"/>
                </a:solidFill>
                <a:effectLst/>
                <a:latin typeface="+mn-lt"/>
                <a:ea typeface="+mn-ea"/>
                <a:cs typeface="+mn-cs"/>
              </a:rPr>
              <a:t> access </a:t>
            </a:r>
            <a:r>
              <a:rPr lang="sv-SE" sz="1200" kern="1200" dirty="0" err="1" smtClean="0">
                <a:solidFill>
                  <a:schemeClr val="tx1"/>
                </a:solidFill>
                <a:effectLst/>
                <a:latin typeface="+mn-lt"/>
                <a:ea typeface="+mn-ea"/>
                <a:cs typeface="+mn-cs"/>
              </a:rPr>
              <a:t>levels</a:t>
            </a:r>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r>
              <a:rPr lang="sv-SE" sz="1200" kern="1200" dirty="0" err="1" smtClean="0">
                <a:solidFill>
                  <a:schemeClr val="tx1"/>
                </a:solidFill>
                <a:effectLst/>
                <a:latin typeface="+mn-lt"/>
                <a:ea typeface="+mn-ea"/>
                <a:cs typeface="+mn-cs"/>
              </a:rPr>
              <a:t>There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however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relatively</a:t>
            </a:r>
            <a:r>
              <a:rPr lang="sv-SE" sz="1200" kern="1200" baseline="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large</a:t>
            </a:r>
            <a:r>
              <a:rPr lang="sv-SE" sz="1200" kern="1200" dirty="0" smtClean="0">
                <a:solidFill>
                  <a:schemeClr val="tx1"/>
                </a:solidFill>
                <a:effectLst/>
                <a:latin typeface="+mn-lt"/>
                <a:ea typeface="+mn-ea"/>
                <a:cs typeface="+mn-cs"/>
              </a:rPr>
              <a:t> variation </a:t>
            </a:r>
            <a:r>
              <a:rPr lang="sv-SE" sz="1200" kern="1200" dirty="0" err="1" smtClean="0">
                <a:solidFill>
                  <a:schemeClr val="tx1"/>
                </a:solidFill>
                <a:effectLst/>
                <a:latin typeface="+mn-lt"/>
                <a:ea typeface="+mn-ea"/>
                <a:cs typeface="+mn-cs"/>
              </a:rPr>
              <a:t>within</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group</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mid-</a:t>
            </a:r>
            <a:r>
              <a:rPr lang="sv-SE" sz="1200" kern="1200" dirty="0" err="1" smtClean="0">
                <a:solidFill>
                  <a:schemeClr val="tx1"/>
                </a:solidFill>
                <a:effectLst/>
                <a:latin typeface="+mn-lt"/>
                <a:ea typeface="+mn-ea"/>
                <a:cs typeface="+mn-cs"/>
              </a:rPr>
              <a:t>tier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countries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lower</a:t>
            </a:r>
            <a:r>
              <a:rPr lang="sv-SE" sz="1200" kern="1200" dirty="0" smtClean="0">
                <a:solidFill>
                  <a:schemeClr val="tx1"/>
                </a:solidFill>
                <a:effectLst/>
                <a:latin typeface="+mn-lt"/>
                <a:ea typeface="+mn-ea"/>
                <a:cs typeface="+mn-cs"/>
              </a:rPr>
              <a:t> access in </a:t>
            </a:r>
            <a:r>
              <a:rPr lang="sv-SE" sz="1200" kern="1200" dirty="0" err="1" smtClean="0">
                <a:solidFill>
                  <a:schemeClr val="tx1"/>
                </a:solidFill>
                <a:effectLst/>
                <a:latin typeface="+mn-lt"/>
                <a:ea typeface="+mn-ea"/>
                <a:cs typeface="+mn-cs"/>
              </a:rPr>
              <a:t>Spain</a:t>
            </a:r>
            <a:r>
              <a:rPr lang="sv-SE" sz="1200" kern="1200" dirty="0" smtClean="0">
                <a:solidFill>
                  <a:schemeClr val="tx1"/>
                </a:solidFill>
                <a:effectLst/>
                <a:latin typeface="+mn-lt"/>
                <a:ea typeface="+mn-ea"/>
                <a:cs typeface="+mn-cs"/>
              </a:rPr>
              <a:t> and the UK, and </a:t>
            </a:r>
            <a:r>
              <a:rPr lang="sv-SE" sz="1200" kern="1200" dirty="0" err="1" smtClean="0">
                <a:solidFill>
                  <a:schemeClr val="tx1"/>
                </a:solidFill>
                <a:effectLst/>
                <a:latin typeface="+mn-lt"/>
                <a:ea typeface="+mn-ea"/>
                <a:cs typeface="+mn-cs"/>
              </a:rPr>
              <a:t>also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between</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upper-tier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countries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very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low</a:t>
            </a:r>
            <a:r>
              <a:rPr lang="sv-SE" sz="1200" kern="1200" dirty="0" smtClean="0">
                <a:solidFill>
                  <a:schemeClr val="tx1"/>
                </a:solidFill>
                <a:effectLst/>
                <a:latin typeface="+mn-lt"/>
                <a:ea typeface="+mn-ea"/>
                <a:cs typeface="+mn-cs"/>
              </a:rPr>
              <a:t> access in Finland.</a:t>
            </a:r>
          </a:p>
          <a:p>
            <a:endParaRPr lang="en-GB"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10</a:t>
            </a:fld>
            <a:endParaRPr lang="en-US"/>
          </a:p>
        </p:txBody>
      </p:sp>
    </p:spTree>
    <p:extLst>
      <p:ext uri="{BB962C8B-B14F-4D97-AF65-F5344CB8AC3E}">
        <p14:creationId xmlns:p14="http://schemas.microsoft.com/office/powerpoint/2010/main" val="15307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noProof="0" dirty="0" smtClean="0"/>
              <a:t>We spend resources on treatment of cancer with the objective to improve outcomes in terms of improving survival and quality of life.</a:t>
            </a:r>
            <a:r>
              <a:rPr lang="en-GB" sz="1600" baseline="0" noProof="0" dirty="0" smtClean="0"/>
              <a:t> Thus, access to new cancer medicines are most important for the most valuable medicines.</a:t>
            </a:r>
          </a:p>
          <a:p>
            <a:endParaRPr lang="en-GB" sz="1600" baseline="0" noProof="0" dirty="0" smtClean="0"/>
          </a:p>
          <a:p>
            <a:r>
              <a:rPr lang="en-GB" sz="1600" baseline="0" noProof="0" dirty="0" smtClean="0"/>
              <a:t>The importance of access is thus very closely linked to efficiency in cancer care. Unless the new cancer medicines are used for patients so that they improve outcome, access is not important.</a:t>
            </a:r>
            <a:endParaRPr lang="en-GB" sz="1600" noProof="0" dirty="0"/>
          </a:p>
        </p:txBody>
      </p:sp>
      <p:sp>
        <p:nvSpPr>
          <p:cNvPr id="4" name="Platshållare för bildnummer 3"/>
          <p:cNvSpPr>
            <a:spLocks noGrp="1"/>
          </p:cNvSpPr>
          <p:nvPr>
            <p:ph type="sldNum" sz="quarter" idx="5"/>
          </p:nvPr>
        </p:nvSpPr>
        <p:spPr/>
        <p:txBody>
          <a:bodyPr/>
          <a:lstStyle/>
          <a:p>
            <a:fld id="{DB242D10-3562-4776-88D6-8DE9C62E80C3}" type="slidenum">
              <a:rPr lang="en-US" smtClean="0"/>
              <a:t>12</a:t>
            </a:fld>
            <a:endParaRPr lang="en-US" dirty="0"/>
          </a:p>
        </p:txBody>
      </p:sp>
    </p:spTree>
    <p:extLst>
      <p:ext uri="{BB962C8B-B14F-4D97-AF65-F5344CB8AC3E}">
        <p14:creationId xmlns:p14="http://schemas.microsoft.com/office/powerpoint/2010/main" val="360653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Do we care about equal access to valuable cancer medicines in Europe? In that case, a new payment system</a:t>
            </a:r>
            <a:r>
              <a:rPr lang="en-GB" baseline="0" dirty="0" smtClean="0"/>
              <a:t> is needed that take into account variations between countries in incomes and price levels.</a:t>
            </a:r>
            <a:endParaRPr lang="en-GB"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13</a:t>
            </a:fld>
            <a:endParaRPr lang="en-US"/>
          </a:p>
        </p:txBody>
      </p:sp>
    </p:spTree>
    <p:extLst>
      <p:ext uri="{BB962C8B-B14F-4D97-AF65-F5344CB8AC3E}">
        <p14:creationId xmlns:p14="http://schemas.microsoft.com/office/powerpoint/2010/main" val="150139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DB242D10-3562-4776-88D6-8DE9C62E80C3}" type="slidenum">
              <a:rPr lang="en-US" smtClean="0"/>
              <a:t>14</a:t>
            </a:fld>
            <a:endParaRPr lang="en-US"/>
          </a:p>
        </p:txBody>
      </p:sp>
    </p:spTree>
    <p:extLst>
      <p:ext uri="{BB962C8B-B14F-4D97-AF65-F5344CB8AC3E}">
        <p14:creationId xmlns:p14="http://schemas.microsoft.com/office/powerpoint/2010/main" val="211174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noProof="0" dirty="0" smtClean="0"/>
              <a:t>One in four (26%) deaths in Europe is due to cancer, and cancer</a:t>
            </a:r>
            <a:r>
              <a:rPr lang="en-GB" sz="1600" baseline="0" noProof="0" dirty="0" smtClean="0"/>
              <a:t> </a:t>
            </a:r>
            <a:r>
              <a:rPr lang="en-GB" sz="1600" noProof="0" dirty="0" smtClean="0"/>
              <a:t>mortality over-all is increasing, due</a:t>
            </a:r>
            <a:r>
              <a:rPr lang="en-GB" sz="1600" baseline="0" noProof="0" dirty="0" smtClean="0"/>
              <a:t> to an increasing incidence of cancer in the elderly. However</a:t>
            </a:r>
            <a:r>
              <a:rPr lang="en-GB" sz="1600" noProof="0" dirty="0" smtClean="0"/>
              <a:t>.</a:t>
            </a:r>
            <a:r>
              <a:rPr lang="en-GB" sz="1600" baseline="0" noProof="0" dirty="0" smtClean="0"/>
              <a:t> </a:t>
            </a:r>
            <a:r>
              <a:rPr lang="en-GB" sz="1600" noProof="0" dirty="0" smtClean="0"/>
              <a:t>We also see a very strong decline in the mortality in the younger age groups, even if we should remember that</a:t>
            </a:r>
            <a:r>
              <a:rPr lang="en-GB" sz="1600" baseline="0" noProof="0" dirty="0" smtClean="0"/>
              <a:t> </a:t>
            </a:r>
            <a:r>
              <a:rPr lang="en-GB" sz="1600" noProof="0" dirty="0" smtClean="0"/>
              <a:t>cancer also</a:t>
            </a:r>
            <a:r>
              <a:rPr lang="en-GB" sz="1600" baseline="0" noProof="0" dirty="0" smtClean="0"/>
              <a:t> is the leading cause of death in persons under 65 years (10-40% in the economically active population).</a:t>
            </a:r>
            <a:endParaRPr lang="en-GB" sz="1600" noProof="0" dirty="0"/>
          </a:p>
        </p:txBody>
      </p:sp>
      <p:sp>
        <p:nvSpPr>
          <p:cNvPr id="4" name="Platshållare för bildnummer 3"/>
          <p:cNvSpPr>
            <a:spLocks noGrp="1"/>
          </p:cNvSpPr>
          <p:nvPr>
            <p:ph type="sldNum" sz="quarter" idx="5"/>
          </p:nvPr>
        </p:nvSpPr>
        <p:spPr/>
        <p:txBody>
          <a:bodyPr/>
          <a:lstStyle/>
          <a:p>
            <a:fld id="{DB242D10-3562-4776-88D6-8DE9C62E80C3}" type="slidenum">
              <a:rPr lang="en-US" smtClean="0"/>
              <a:t>2</a:t>
            </a:fld>
            <a:endParaRPr lang="en-US"/>
          </a:p>
        </p:txBody>
      </p:sp>
    </p:spTree>
    <p:extLst>
      <p:ext uri="{BB962C8B-B14F-4D97-AF65-F5344CB8AC3E}">
        <p14:creationId xmlns:p14="http://schemas.microsoft.com/office/powerpoint/2010/main" val="174167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DALY is a measure</a:t>
            </a:r>
            <a:r>
              <a:rPr lang="en-GB" baseline="0" dirty="0" smtClean="0"/>
              <a:t> of disease burden that combines the impact of the disease on mortality and morbidity. In the year 2000 a quarter of the total disease burden came from cardiovascular diseases. In 2018 this share was reduced to 21%, while cancer increased from 19 to 20%.</a:t>
            </a:r>
          </a:p>
          <a:p>
            <a:endParaRPr lang="en-GB" baseline="0" dirty="0" smtClean="0"/>
          </a:p>
          <a:p>
            <a:r>
              <a:rPr lang="en-GB" baseline="0" dirty="0" smtClean="0"/>
              <a:t>In many European countries, like Belgium, Netherlands and Luxembourg, cancer is already the largest burden.</a:t>
            </a:r>
            <a:endParaRPr lang="en-GB"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3</a:t>
            </a:fld>
            <a:endParaRPr lang="en-US"/>
          </a:p>
        </p:txBody>
      </p:sp>
    </p:spTree>
    <p:extLst>
      <p:ext uri="{BB962C8B-B14F-4D97-AF65-F5344CB8AC3E}">
        <p14:creationId xmlns:p14="http://schemas.microsoft.com/office/powerpoint/2010/main" val="251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noProof="0" dirty="0" smtClean="0"/>
              <a:t>Health care spending on cancer is small in relation to the disease</a:t>
            </a:r>
            <a:r>
              <a:rPr lang="en-GB" sz="1600" baseline="0" noProof="0" dirty="0" smtClean="0"/>
              <a:t> burden, and has been rather stable at 5-6% for a very long time. Since the share is similar in all countries, it is the total health care per person that explain the variation in spending on cancer per capita.</a:t>
            </a:r>
          </a:p>
          <a:p>
            <a:endParaRPr lang="en-GB" sz="1600" baseline="0" noProof="0" dirty="0" smtClean="0"/>
          </a:p>
          <a:p>
            <a:r>
              <a:rPr lang="en-GB" sz="1600" baseline="0" noProof="0" dirty="0" smtClean="0"/>
              <a:t>That makes for very great differences between the European countries. I five fold differences if expenditures are measured in purchasing power parities, but over ten fold if measured by current exchange rates. And it is the latter that determines a country´s ability to pay for imported cancer medicines.</a:t>
            </a:r>
            <a:endParaRPr lang="en-GB" sz="1600" noProof="0" dirty="0"/>
          </a:p>
        </p:txBody>
      </p:sp>
      <p:sp>
        <p:nvSpPr>
          <p:cNvPr id="4" name="Platshållare för bildnummer 3"/>
          <p:cNvSpPr>
            <a:spLocks noGrp="1"/>
          </p:cNvSpPr>
          <p:nvPr>
            <p:ph type="sldNum" sz="quarter" idx="5"/>
          </p:nvPr>
        </p:nvSpPr>
        <p:spPr/>
        <p:txBody>
          <a:bodyPr/>
          <a:lstStyle/>
          <a:p>
            <a:fld id="{DB242D10-3562-4776-88D6-8DE9C62E80C3}" type="slidenum">
              <a:rPr lang="en-US" smtClean="0"/>
              <a:t>4</a:t>
            </a:fld>
            <a:endParaRPr lang="en-US"/>
          </a:p>
        </p:txBody>
      </p:sp>
    </p:spTree>
    <p:extLst>
      <p:ext uri="{BB962C8B-B14F-4D97-AF65-F5344CB8AC3E}">
        <p14:creationId xmlns:p14="http://schemas.microsoft.com/office/powerpoint/2010/main" val="83865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dirty="0" smtClean="0"/>
              <a:t>Cancer medicines account for a growing share of the health care expenditures on cancer. The share is</a:t>
            </a:r>
            <a:r>
              <a:rPr lang="en-GB" sz="1600" baseline="0" dirty="0" smtClean="0"/>
              <a:t> also particularly high in some countries with lower income per capita, but the data are somewhat uncertain.</a:t>
            </a:r>
          </a:p>
          <a:p>
            <a:endParaRPr lang="en-GB" sz="1600" baseline="0" dirty="0" smtClean="0"/>
          </a:p>
          <a:p>
            <a:r>
              <a:rPr lang="en-GB" sz="1600" baseline="0" dirty="0" smtClean="0"/>
              <a:t>Interesting is that the higher share for cancer medicines over time has been accompanied with a similar reduction the cost of inpatient hospital care for cancer. </a:t>
            </a:r>
            <a:endParaRPr lang="en-GB" sz="1600"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5</a:t>
            </a:fld>
            <a:endParaRPr lang="en-US" dirty="0"/>
          </a:p>
        </p:txBody>
      </p:sp>
    </p:spTree>
    <p:extLst>
      <p:ext uri="{BB962C8B-B14F-4D97-AF65-F5344CB8AC3E}">
        <p14:creationId xmlns:p14="http://schemas.microsoft.com/office/powerpoint/2010/main" val="48029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dirty="0" smtClean="0"/>
              <a:t>Looking at the total of direct and indirect costs, the indirect costs due to premature mortality</a:t>
            </a:r>
            <a:r>
              <a:rPr lang="en-GB" sz="1600" baseline="0" dirty="0" smtClean="0"/>
              <a:t> from cancer has declined over time. Indirect costs for cancer morbidity are smaller, and data for assessing change over time are lacking. However, a tentative conclusion is that they have been rather unchanged.</a:t>
            </a:r>
            <a:endParaRPr lang="en-GB" sz="1600"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6</a:t>
            </a:fld>
            <a:endParaRPr lang="en-US" dirty="0"/>
          </a:p>
        </p:txBody>
      </p:sp>
    </p:spTree>
    <p:extLst>
      <p:ext uri="{BB962C8B-B14F-4D97-AF65-F5344CB8AC3E}">
        <p14:creationId xmlns:p14="http://schemas.microsoft.com/office/powerpoint/2010/main" val="203302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noProof="0" dirty="0" smtClean="0"/>
              <a:t>Since 1995, a total of 118 new cancer medicines have been approved. Up</a:t>
            </a:r>
            <a:r>
              <a:rPr lang="en-GB" sz="1600" baseline="0" noProof="0" dirty="0" smtClean="0"/>
              <a:t> until 1995, only 40 cancer drugs in total had been introduced, as many as have been introduced during the last four years.</a:t>
            </a:r>
            <a:endParaRPr lang="en-GB" sz="1600" noProof="0" dirty="0"/>
          </a:p>
        </p:txBody>
      </p:sp>
      <p:sp>
        <p:nvSpPr>
          <p:cNvPr id="4" name="Platshållare för bildnummer 3"/>
          <p:cNvSpPr>
            <a:spLocks noGrp="1"/>
          </p:cNvSpPr>
          <p:nvPr>
            <p:ph type="sldNum" sz="quarter" idx="5"/>
          </p:nvPr>
        </p:nvSpPr>
        <p:spPr/>
        <p:txBody>
          <a:bodyPr/>
          <a:lstStyle/>
          <a:p>
            <a:fld id="{DB242D10-3562-4776-88D6-8DE9C62E80C3}" type="slidenum">
              <a:rPr lang="en-US" smtClean="0"/>
              <a:t>7</a:t>
            </a:fld>
            <a:endParaRPr lang="en-US" dirty="0"/>
          </a:p>
        </p:txBody>
      </p:sp>
    </p:spTree>
    <p:extLst>
      <p:ext uri="{BB962C8B-B14F-4D97-AF65-F5344CB8AC3E}">
        <p14:creationId xmlns:p14="http://schemas.microsoft.com/office/powerpoint/2010/main" val="135630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dirty="0" smtClean="0"/>
              <a:t>Average sales per capita in Europe has doubled from 30 to 60 euro in 2018 prices. Sales per capita is 50% more than the average in countries like Denmark, Belgium,</a:t>
            </a:r>
            <a:r>
              <a:rPr lang="en-GB" sz="1600" baseline="0" dirty="0" smtClean="0"/>
              <a:t> Germany, Switzerland and Austria, but half or less of the average in 13 countries.</a:t>
            </a:r>
            <a:endParaRPr lang="en-GB" sz="1600"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8</a:t>
            </a:fld>
            <a:endParaRPr lang="en-US" dirty="0"/>
          </a:p>
        </p:txBody>
      </p:sp>
    </p:spTree>
    <p:extLst>
      <p:ext uri="{BB962C8B-B14F-4D97-AF65-F5344CB8AC3E}">
        <p14:creationId xmlns:p14="http://schemas.microsoft.com/office/powerpoint/2010/main" val="136176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600" dirty="0" smtClean="0"/>
              <a:t>The lower sales is in countries with the lowest income level per capita. These are also the countries that spend the</a:t>
            </a:r>
            <a:r>
              <a:rPr lang="en-GB" sz="1600" baseline="0" dirty="0" smtClean="0"/>
              <a:t> lowest amount on the cancer medicines introduced during the last 5 years.</a:t>
            </a:r>
          </a:p>
          <a:p>
            <a:endParaRPr lang="en-GB" sz="1600" baseline="0" dirty="0" smtClean="0"/>
          </a:p>
          <a:p>
            <a:r>
              <a:rPr lang="en-GB" sz="1600" baseline="0" dirty="0" smtClean="0"/>
              <a:t>While prices of cancer medicines may be somewhat lower in countries with low income per capita, we know that the difference is not significant. However, we will now look at some data where access is measured as volume.</a:t>
            </a:r>
            <a:endParaRPr lang="en-GB" sz="1600" dirty="0"/>
          </a:p>
        </p:txBody>
      </p:sp>
      <p:sp>
        <p:nvSpPr>
          <p:cNvPr id="4" name="Platshållare för bildnummer 3"/>
          <p:cNvSpPr>
            <a:spLocks noGrp="1"/>
          </p:cNvSpPr>
          <p:nvPr>
            <p:ph type="sldNum" sz="quarter" idx="10"/>
          </p:nvPr>
        </p:nvSpPr>
        <p:spPr/>
        <p:txBody>
          <a:bodyPr/>
          <a:lstStyle/>
          <a:p>
            <a:fld id="{DB242D10-3562-4776-88D6-8DE9C62E80C3}" type="slidenum">
              <a:rPr lang="en-US" smtClean="0"/>
              <a:t>9</a:t>
            </a:fld>
            <a:endParaRPr lang="en-US" dirty="0"/>
          </a:p>
        </p:txBody>
      </p:sp>
    </p:spTree>
    <p:extLst>
      <p:ext uri="{BB962C8B-B14F-4D97-AF65-F5344CB8AC3E}">
        <p14:creationId xmlns:p14="http://schemas.microsoft.com/office/powerpoint/2010/main" val="151397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Rectangle 5"/>
          <p:cNvSpPr/>
          <p:nvPr userDrawn="1"/>
        </p:nvSpPr>
        <p:spPr>
          <a:xfrm>
            <a:off x="-3492" y="980728"/>
            <a:ext cx="12203635" cy="4680520"/>
          </a:xfrm>
          <a:prstGeom prst="rect">
            <a:avLst/>
          </a:prstGeom>
          <a:solidFill>
            <a:srgbClr val="006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ext Placeholder 9"/>
          <p:cNvSpPr>
            <a:spLocks noGrp="1"/>
          </p:cNvSpPr>
          <p:nvPr>
            <p:ph type="body" sz="quarter" idx="11" hasCustomPrompt="1"/>
          </p:nvPr>
        </p:nvSpPr>
        <p:spPr>
          <a:xfrm>
            <a:off x="1605600" y="1447200"/>
            <a:ext cx="6606400" cy="1501200"/>
          </a:xfrm>
        </p:spPr>
        <p:txBody>
          <a:bodyPr vert="horz" lIns="91440" tIns="45720" rIns="91440" bIns="45720" rtlCol="0" anchor="b" anchorCtr="0">
            <a:normAutofit/>
          </a:bodyPr>
          <a:lstStyle>
            <a:lvl1pPr>
              <a:defRPr lang="en-GB" noProof="0" dirty="0">
                <a:solidFill>
                  <a:schemeClr val="bg1"/>
                </a:solidFill>
                <a:latin typeface="+mj-lt"/>
              </a:defRPr>
            </a:lvl1pPr>
          </a:lstStyle>
          <a:p>
            <a:pPr marL="0" lvl="0" indent="0">
              <a:buFontTx/>
              <a:buNone/>
            </a:pPr>
            <a:r>
              <a:rPr lang="en-GB" noProof="0" dirty="0"/>
              <a:t>Click to edit title - subtitle</a:t>
            </a:r>
          </a:p>
        </p:txBody>
      </p:sp>
      <p:sp>
        <p:nvSpPr>
          <p:cNvPr id="8" name="Text Placeholder 11"/>
          <p:cNvSpPr>
            <a:spLocks noGrp="1"/>
          </p:cNvSpPr>
          <p:nvPr>
            <p:ph type="body" sz="quarter" idx="12" hasCustomPrompt="1"/>
          </p:nvPr>
        </p:nvSpPr>
        <p:spPr>
          <a:xfrm>
            <a:off x="1603962" y="3222000"/>
            <a:ext cx="6597063" cy="389161"/>
          </a:xfrm>
        </p:spPr>
        <p:txBody>
          <a:bodyPr>
            <a:normAutofit/>
          </a:bodyPr>
          <a:lstStyle>
            <a:lvl1pPr marL="0" indent="0">
              <a:buFontTx/>
              <a:buNone/>
              <a:defRPr lang="en-GB" sz="2200" kern="1200" noProof="0" dirty="0">
                <a:solidFill>
                  <a:schemeClr val="bg1"/>
                </a:solidFill>
                <a:latin typeface="+mj-lt"/>
                <a:ea typeface="+mn-ea"/>
                <a:cs typeface="+mn-cs"/>
              </a:defRPr>
            </a:lvl1pPr>
          </a:lstStyle>
          <a:p>
            <a:pPr lvl="0"/>
            <a:r>
              <a:rPr lang="en-GB" noProof="0" dirty="0"/>
              <a:t>Click to insert name of presenter</a:t>
            </a:r>
          </a:p>
        </p:txBody>
      </p:sp>
      <p:sp>
        <p:nvSpPr>
          <p:cNvPr id="9" name="Text Placeholder 13"/>
          <p:cNvSpPr>
            <a:spLocks noGrp="1"/>
          </p:cNvSpPr>
          <p:nvPr>
            <p:ph type="body" sz="quarter" idx="13" hasCustomPrompt="1"/>
          </p:nvPr>
        </p:nvSpPr>
        <p:spPr>
          <a:xfrm>
            <a:off x="1603961" y="3524400"/>
            <a:ext cx="6597063" cy="313932"/>
          </a:xfrm>
        </p:spPr>
        <p:txBody>
          <a:bodyPr wrap="square" anchor="t" anchorCtr="0">
            <a:spAutoFit/>
          </a:bodyPr>
          <a:lstStyle>
            <a:lvl1pPr marL="0" indent="0">
              <a:buFontTx/>
              <a:buNone/>
              <a:defRPr lang="en-GB" sz="1600" kern="1200" noProof="0" dirty="0">
                <a:solidFill>
                  <a:schemeClr val="bg1"/>
                </a:solidFill>
                <a:latin typeface="+mn-lt"/>
                <a:ea typeface="+mn-ea"/>
                <a:cs typeface="+mn-cs"/>
              </a:defRPr>
            </a:lvl1pPr>
          </a:lstStyle>
          <a:p>
            <a:pPr lvl="0"/>
            <a:r>
              <a:rPr lang="en-GB" noProof="0" dirty="0"/>
              <a:t>Click to insert title of presenter</a:t>
            </a:r>
          </a:p>
        </p:txBody>
      </p:sp>
      <p:sp>
        <p:nvSpPr>
          <p:cNvPr id="10" name="Text Placeholder 15"/>
          <p:cNvSpPr>
            <a:spLocks noGrp="1"/>
          </p:cNvSpPr>
          <p:nvPr>
            <p:ph type="body" sz="quarter" idx="14" hasCustomPrompt="1"/>
          </p:nvPr>
        </p:nvSpPr>
        <p:spPr>
          <a:xfrm>
            <a:off x="1603961" y="4589441"/>
            <a:ext cx="3250672" cy="323381"/>
          </a:xfrm>
        </p:spPr>
        <p:txBody>
          <a:bodyPr>
            <a:normAutofit/>
          </a:bodyPr>
          <a:lstStyle>
            <a:lvl1pPr marL="0" indent="0">
              <a:buFontTx/>
              <a:buNone/>
              <a:defRPr lang="en-GB" sz="1500" kern="1200" noProof="0" dirty="0">
                <a:solidFill>
                  <a:schemeClr val="bg1"/>
                </a:solidFill>
                <a:latin typeface="+mn-lt"/>
                <a:ea typeface="+mn-ea"/>
                <a:cs typeface="+mn-cs"/>
              </a:defRPr>
            </a:lvl1pPr>
          </a:lstStyle>
          <a:p>
            <a:pPr lvl="0"/>
            <a:r>
              <a:rPr lang="en-GB" noProof="0" dirty="0"/>
              <a:t>Click to insert date YYYY-MM-DD</a:t>
            </a:r>
          </a:p>
        </p:txBody>
      </p:sp>
      <p:sp>
        <p:nvSpPr>
          <p:cNvPr id="11" name="Text Placeholder 19"/>
          <p:cNvSpPr>
            <a:spLocks noGrp="1"/>
          </p:cNvSpPr>
          <p:nvPr>
            <p:ph type="body" sz="quarter" idx="15" hasCustomPrompt="1"/>
          </p:nvPr>
        </p:nvSpPr>
        <p:spPr>
          <a:xfrm>
            <a:off x="1603962" y="4334400"/>
            <a:ext cx="6597062" cy="360039"/>
          </a:xfrm>
        </p:spPr>
        <p:txBody>
          <a:bodyPr>
            <a:normAutofit/>
          </a:bodyPr>
          <a:lstStyle>
            <a:lvl1pPr marL="0" indent="0">
              <a:buFontTx/>
              <a:buNone/>
              <a:defRPr lang="en-GB" sz="1800" kern="1200" noProof="0" dirty="0">
                <a:solidFill>
                  <a:schemeClr val="bg1"/>
                </a:solidFill>
                <a:latin typeface="+mj-lt"/>
                <a:ea typeface="+mn-ea"/>
                <a:cs typeface="+mn-cs"/>
              </a:defRPr>
            </a:lvl1pPr>
          </a:lstStyle>
          <a:p>
            <a:pPr lvl="0"/>
            <a:r>
              <a:rPr lang="en-GB" noProof="0" dirty="0"/>
              <a:t>Click to insert event</a:t>
            </a:r>
          </a:p>
        </p:txBody>
      </p:sp>
      <p:sp>
        <p:nvSpPr>
          <p:cNvPr id="12" name="Rectangle 11"/>
          <p:cNvSpPr/>
          <p:nvPr userDrawn="1"/>
        </p:nvSpPr>
        <p:spPr>
          <a:xfrm>
            <a:off x="0" y="5517232"/>
            <a:ext cx="12192000" cy="144016"/>
          </a:xfrm>
          <a:prstGeom prst="rect">
            <a:avLst/>
          </a:prstGeom>
          <a:solidFill>
            <a:srgbClr val="3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ctangle 12"/>
          <p:cNvSpPr/>
          <p:nvPr userDrawn="1"/>
        </p:nvSpPr>
        <p:spPr>
          <a:xfrm>
            <a:off x="-3492" y="848948"/>
            <a:ext cx="12195492" cy="134121"/>
          </a:xfrm>
          <a:prstGeom prst="rect">
            <a:avLst/>
          </a:prstGeom>
          <a:solidFill>
            <a:srgbClr val="3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Picture Placeholder 2"/>
          <p:cNvSpPr>
            <a:spLocks noGrp="1"/>
          </p:cNvSpPr>
          <p:nvPr>
            <p:ph type="pic" sz="quarter" idx="16" hasCustomPrompt="1"/>
          </p:nvPr>
        </p:nvSpPr>
        <p:spPr>
          <a:xfrm>
            <a:off x="9012844" y="1448755"/>
            <a:ext cx="2588756" cy="3600450"/>
          </a:xfrm>
        </p:spPr>
        <p:txBody>
          <a:bodyPr/>
          <a:lstStyle>
            <a:lvl1pPr>
              <a:defRPr>
                <a:solidFill>
                  <a:schemeClr val="bg1"/>
                </a:solidFill>
                <a:latin typeface="+mj-lt"/>
              </a:defRPr>
            </a:lvl1pPr>
          </a:lstStyle>
          <a:p>
            <a:r>
              <a:rPr lang="en-GB" noProof="0"/>
              <a:t>Picture</a:t>
            </a:r>
          </a:p>
        </p:txBody>
      </p:sp>
    </p:spTree>
    <p:extLst>
      <p:ext uri="{BB962C8B-B14F-4D97-AF65-F5344CB8AC3E}">
        <p14:creationId xmlns:p14="http://schemas.microsoft.com/office/powerpoint/2010/main" val="272615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91495" y="371192"/>
            <a:ext cx="4029190" cy="905157"/>
          </a:xfrm>
        </p:spPr>
        <p:txBody>
          <a:bodyPr anchor="b">
            <a:normAutofit/>
          </a:bodyPr>
          <a:lstStyle>
            <a:lvl1pPr algn="l">
              <a:defRPr sz="2800" b="0"/>
            </a:lvl1pPr>
          </a:lstStyle>
          <a:p>
            <a:r>
              <a:rPr lang="en-GB" noProof="0"/>
              <a:t>Click to edit title</a:t>
            </a:r>
            <a:endParaRPr lang="en-GB" noProof="0" dirty="0"/>
          </a:p>
        </p:txBody>
      </p:sp>
      <p:sp>
        <p:nvSpPr>
          <p:cNvPr id="3" name="Platshållare för innehåll 2"/>
          <p:cNvSpPr>
            <a:spLocks noGrp="1"/>
          </p:cNvSpPr>
          <p:nvPr>
            <p:ph idx="1" hasCustomPrompt="1"/>
          </p:nvPr>
        </p:nvSpPr>
        <p:spPr>
          <a:xfrm>
            <a:off x="4766733" y="371191"/>
            <a:ext cx="6834867" cy="5394710"/>
          </a:xfrm>
        </p:spPr>
        <p:txBody>
          <a:bodyPr/>
          <a:lstStyle>
            <a:lvl1pPr>
              <a:defRPr sz="30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GB" noProof="0"/>
              <a:t>Click to add 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dirty="0"/>
          </a:p>
        </p:txBody>
      </p:sp>
      <p:sp>
        <p:nvSpPr>
          <p:cNvPr id="4" name="Platshållare för text 3"/>
          <p:cNvSpPr>
            <a:spLocks noGrp="1"/>
          </p:cNvSpPr>
          <p:nvPr>
            <p:ph type="body" sz="half" idx="2" hasCustomPrompt="1"/>
          </p:nvPr>
        </p:nvSpPr>
        <p:spPr>
          <a:xfrm>
            <a:off x="591495" y="1435101"/>
            <a:ext cx="4029190" cy="4330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add text</a:t>
            </a:r>
            <a:endParaRPr lang="en-GB" noProof="0" dirty="0"/>
          </a:p>
        </p:txBody>
      </p:sp>
      <p:sp>
        <p:nvSpPr>
          <p:cNvPr id="10"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11"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F8A40-F9EB-4EB0-9D15-16B6E64769DE}" type="datetime1">
              <a:rPr lang="en-GB" noProof="0" smtClean="0"/>
              <a:t>25/06/2020</a:t>
            </a:fld>
            <a:endParaRPr lang="en-GB" noProof="0"/>
          </a:p>
        </p:txBody>
      </p:sp>
      <p:sp>
        <p:nvSpPr>
          <p:cNvPr id="12"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84521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389717" y="4682911"/>
            <a:ext cx="7315200" cy="566738"/>
          </a:xfrm>
        </p:spPr>
        <p:txBody>
          <a:bodyPr anchor="b"/>
          <a:lstStyle>
            <a:lvl1pPr algn="l">
              <a:defRPr sz="2000" b="0"/>
            </a:lvl1pPr>
          </a:lstStyle>
          <a:p>
            <a:r>
              <a:rPr lang="en-GB" noProof="0"/>
              <a:t>Click to edit title</a:t>
            </a:r>
            <a:endParaRPr lang="en-GB" noProof="0" dirty="0"/>
          </a:p>
        </p:txBody>
      </p:sp>
      <p:sp>
        <p:nvSpPr>
          <p:cNvPr id="3" name="Platshållare för bild 2"/>
          <p:cNvSpPr>
            <a:spLocks noGrp="1"/>
          </p:cNvSpPr>
          <p:nvPr>
            <p:ph type="pic" idx="1" hasCustomPrompt="1"/>
          </p:nvPr>
        </p:nvSpPr>
        <p:spPr>
          <a:xfrm>
            <a:off x="2389717" y="369691"/>
            <a:ext cx="7315200" cy="4249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Picture</a:t>
            </a:r>
          </a:p>
        </p:txBody>
      </p:sp>
      <p:sp>
        <p:nvSpPr>
          <p:cNvPr id="4" name="Platshållare för text 3"/>
          <p:cNvSpPr>
            <a:spLocks noGrp="1"/>
          </p:cNvSpPr>
          <p:nvPr>
            <p:ph type="body" sz="half" idx="2" hasCustomPrompt="1"/>
          </p:nvPr>
        </p:nvSpPr>
        <p:spPr>
          <a:xfrm>
            <a:off x="2389717" y="5258702"/>
            <a:ext cx="7315200" cy="507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text</a:t>
            </a:r>
            <a:endParaRPr lang="en-GB" noProof="0" dirty="0"/>
          </a:p>
        </p:txBody>
      </p:sp>
      <p:sp>
        <p:nvSpPr>
          <p:cNvPr id="8"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9"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78802-3D31-4103-BFE0-DFA03C6948E1}" type="datetime1">
              <a:rPr lang="en-GB" noProof="0" smtClean="0"/>
              <a:t>25/06/2020</a:t>
            </a:fld>
            <a:endParaRPr lang="en-GB" noProof="0"/>
          </a:p>
        </p:txBody>
      </p:sp>
      <p:sp>
        <p:nvSpPr>
          <p:cNvPr id="10"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366276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a:t>Click to edit title</a:t>
            </a:r>
            <a:endParaRPr lang="en-GB" noProof="0" dirty="0"/>
          </a:p>
        </p:txBody>
      </p:sp>
      <p:sp>
        <p:nvSpPr>
          <p:cNvPr id="3" name="Platshållare för lodrät text 2"/>
          <p:cNvSpPr>
            <a:spLocks noGrp="1"/>
          </p:cNvSpPr>
          <p:nvPr>
            <p:ph type="body" orient="vert" idx="1" hasCustomPrompt="1"/>
          </p:nvPr>
        </p:nvSpPr>
        <p:spPr>
          <a:xfrm>
            <a:off x="594997" y="1600201"/>
            <a:ext cx="11006603" cy="4165200"/>
          </a:xfrm>
        </p:spPr>
        <p:txBody>
          <a:bodyPr vert="eaVert"/>
          <a:lstStyle>
            <a:lvl1pPr>
              <a:defRPr/>
            </a:lvl1pPr>
            <a:lvl2pPr>
              <a:defRPr/>
            </a:lvl2pPr>
            <a:lvl3pPr>
              <a:defRPr/>
            </a:lvl3pPr>
            <a:lvl4pPr>
              <a:defRPr/>
            </a:lvl4pPr>
            <a:lvl5pPr>
              <a:defRPr/>
            </a:lvl5pPr>
          </a:lstStyle>
          <a:p>
            <a:pPr lvl="0"/>
            <a:r>
              <a:rPr lang="en-GB" noProof="0"/>
              <a:t>Click to add 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dirty="0"/>
          </a:p>
        </p:txBody>
      </p:sp>
      <p:sp>
        <p:nvSpPr>
          <p:cNvPr id="7"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8"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8AB60-71BA-409E-AE42-8A24C5C91410}" type="datetime1">
              <a:rPr lang="en-GB" noProof="0" smtClean="0"/>
              <a:t>25/06/2020</a:t>
            </a:fld>
            <a:endParaRPr lang="en-GB" noProof="0"/>
          </a:p>
        </p:txBody>
      </p:sp>
      <p:sp>
        <p:nvSpPr>
          <p:cNvPr id="9"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1652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hasCustomPrompt="1"/>
          </p:nvPr>
        </p:nvSpPr>
        <p:spPr>
          <a:xfrm>
            <a:off x="8839200" y="365125"/>
            <a:ext cx="2762400" cy="5400276"/>
          </a:xfrm>
        </p:spPr>
        <p:txBody>
          <a:bodyPr vert="eaVert"/>
          <a:lstStyle>
            <a:lvl1pPr>
              <a:defRPr/>
            </a:lvl1pPr>
          </a:lstStyle>
          <a:p>
            <a:r>
              <a:rPr lang="en-GB" noProof="0"/>
              <a:t>Click to edit title</a:t>
            </a:r>
            <a:endParaRPr lang="en-GB" noProof="0" dirty="0"/>
          </a:p>
        </p:txBody>
      </p:sp>
      <p:sp>
        <p:nvSpPr>
          <p:cNvPr id="3" name="Platshållare för lodrät text 2"/>
          <p:cNvSpPr>
            <a:spLocks noGrp="1"/>
          </p:cNvSpPr>
          <p:nvPr>
            <p:ph type="body" orient="vert" idx="1" hasCustomPrompt="1"/>
          </p:nvPr>
        </p:nvSpPr>
        <p:spPr>
          <a:xfrm>
            <a:off x="591495" y="365125"/>
            <a:ext cx="8044505" cy="5400276"/>
          </a:xfrm>
        </p:spPr>
        <p:txBody>
          <a:bodyPr vert="eaVert"/>
          <a:lstStyle>
            <a:lvl1pPr>
              <a:defRPr/>
            </a:lvl1pPr>
            <a:lvl2pPr>
              <a:defRPr/>
            </a:lvl2pPr>
            <a:lvl3pPr>
              <a:defRPr/>
            </a:lvl3pPr>
            <a:lvl4pPr>
              <a:defRPr/>
            </a:lvl4pPr>
            <a:lvl5pPr>
              <a:defRPr/>
            </a:lvl5pPr>
          </a:lstStyle>
          <a:p>
            <a:pPr lvl="0"/>
            <a:r>
              <a:rPr lang="en-GB" noProof="0"/>
              <a:t>Click to add 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dirty="0"/>
          </a:p>
        </p:txBody>
      </p:sp>
      <p:sp>
        <p:nvSpPr>
          <p:cNvPr id="10"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11"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3187-2B2F-437D-AA13-9BCE684AA51E}" type="datetime1">
              <a:rPr lang="en-GB" noProof="0" smtClean="0"/>
              <a:t>25/06/2020</a:t>
            </a:fld>
            <a:endParaRPr lang="en-GB" noProof="0"/>
          </a:p>
        </p:txBody>
      </p:sp>
      <p:sp>
        <p:nvSpPr>
          <p:cNvPr id="12"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4196846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3" name="Platshållare för text 2"/>
          <p:cNvSpPr>
            <a:spLocks noGrp="1"/>
          </p:cNvSpPr>
          <p:nvPr>
            <p:ph type="body" sz="quarter" idx="13" hasCustomPrompt="1"/>
          </p:nvPr>
        </p:nvSpPr>
        <p:spPr>
          <a:xfrm>
            <a:off x="1933244" y="1844676"/>
            <a:ext cx="9687411" cy="648221"/>
          </a:xfrm>
          <a:solidFill>
            <a:srgbClr val="00658F"/>
          </a:solidFill>
          <a:effectLst>
            <a:outerShdw blurRad="50800" dist="38100" dir="18900000" algn="bl" rotWithShape="0">
              <a:prstClr val="black">
                <a:alpha val="40000"/>
              </a:prstClr>
            </a:outerShdw>
          </a:effectLst>
        </p:spPr>
        <p:txBody>
          <a:bodyPr anchor="ctr" anchorCtr="0">
            <a:normAutofit/>
          </a:bodyPr>
          <a:lstStyle>
            <a:lvl1pPr marL="0" indent="0">
              <a:buFontTx/>
              <a:buNone/>
              <a:defRPr sz="2400">
                <a:solidFill>
                  <a:schemeClr val="accent2">
                    <a:lumMod val="20000"/>
                    <a:lumOff val="80000"/>
                  </a:schemeClr>
                </a:solidFill>
              </a:defRPr>
            </a:lvl1pPr>
          </a:lstStyle>
          <a:p>
            <a:pPr lvl="0"/>
            <a:r>
              <a:rPr lang="en-GB" noProof="0"/>
              <a:t>Click to add name</a:t>
            </a:r>
            <a:endParaRPr lang="en-GB" noProof="0" dirty="0"/>
          </a:p>
        </p:txBody>
      </p:sp>
      <p:sp>
        <p:nvSpPr>
          <p:cNvPr id="8" name="Platshållare för text 7"/>
          <p:cNvSpPr>
            <a:spLocks noGrp="1"/>
          </p:cNvSpPr>
          <p:nvPr>
            <p:ph type="body" sz="quarter" idx="14" hasCustomPrompt="1"/>
          </p:nvPr>
        </p:nvSpPr>
        <p:spPr>
          <a:xfrm>
            <a:off x="1932517" y="2636839"/>
            <a:ext cx="9688133" cy="1944687"/>
          </a:xfrm>
          <a:solidFill>
            <a:srgbClr val="307CBA"/>
          </a:solidFill>
          <a:effectLst>
            <a:outerShdw blurRad="50800" dist="38100" dir="18900000" algn="bl" rotWithShape="0">
              <a:prstClr val="black">
                <a:alpha val="40000"/>
              </a:prstClr>
            </a:outerShdw>
          </a:effectLst>
        </p:spPr>
        <p:txBody>
          <a:bodyPr anchor="ctr" anchorCtr="0">
            <a:normAutofit/>
          </a:bodyPr>
          <a:lstStyle>
            <a:lvl1pPr marL="0" indent="0">
              <a:buFontTx/>
              <a:buNone/>
              <a:defRPr sz="2200" baseline="0">
                <a:solidFill>
                  <a:schemeClr val="bg1"/>
                </a:solidFill>
              </a:defRPr>
            </a:lvl1pPr>
          </a:lstStyle>
          <a:p>
            <a:pPr lvl="0"/>
            <a:r>
              <a:rPr lang="en-GB" noProof="0"/>
              <a:t>Click to add contact information</a:t>
            </a:r>
            <a:endParaRPr lang="en-GB" noProof="0" dirty="0"/>
          </a:p>
        </p:txBody>
      </p:sp>
      <p:sp>
        <p:nvSpPr>
          <p:cNvPr id="6"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7"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F506C-39ED-4655-AD45-01BBFC95C888}" type="datetime1">
              <a:rPr lang="en-GB" noProof="0" smtClean="0"/>
              <a:t>25/06/2020</a:t>
            </a:fld>
            <a:endParaRPr lang="en-GB" noProof="0"/>
          </a:p>
        </p:txBody>
      </p:sp>
      <p:sp>
        <p:nvSpPr>
          <p:cNvPr id="9"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262203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alternativ">
    <p:spTree>
      <p:nvGrpSpPr>
        <p:cNvPr id="1" name=""/>
        <p:cNvGrpSpPr/>
        <p:nvPr/>
      </p:nvGrpSpPr>
      <p:grpSpPr>
        <a:xfrm>
          <a:off x="0" y="0"/>
          <a:ext cx="0" cy="0"/>
          <a:chOff x="0" y="0"/>
          <a:chExt cx="0" cy="0"/>
        </a:xfrm>
      </p:grpSpPr>
      <p:sp>
        <p:nvSpPr>
          <p:cNvPr id="4" name="Rektangel 3"/>
          <p:cNvSpPr/>
          <p:nvPr userDrawn="1"/>
        </p:nvSpPr>
        <p:spPr>
          <a:xfrm>
            <a:off x="0" y="1604240"/>
            <a:ext cx="8040216" cy="5253760"/>
          </a:xfrm>
          <a:prstGeom prst="rect">
            <a:avLst/>
          </a:prstGeom>
          <a:solidFill>
            <a:srgbClr val="006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Rubrik 1"/>
          <p:cNvSpPr>
            <a:spLocks noGrp="1"/>
          </p:cNvSpPr>
          <p:nvPr>
            <p:ph type="ctrTitle" hasCustomPrompt="1"/>
          </p:nvPr>
        </p:nvSpPr>
        <p:spPr>
          <a:xfrm>
            <a:off x="323048" y="3658325"/>
            <a:ext cx="7128791" cy="560905"/>
          </a:xfrm>
        </p:spPr>
        <p:txBody>
          <a:bodyPr lIns="180000" tIns="72000" bIns="72000" anchor="ctr" anchorCtr="0">
            <a:spAutoFit/>
          </a:bodyPr>
          <a:lstStyle>
            <a:lvl1pPr>
              <a:defRPr sz="3000">
                <a:solidFill>
                  <a:schemeClr val="bg1"/>
                </a:solidFill>
              </a:defRPr>
            </a:lvl1pPr>
          </a:lstStyle>
          <a:p>
            <a:pPr lvl="0"/>
            <a:r>
              <a:rPr lang="en-GB" noProof="0" dirty="0"/>
              <a:t>Click to edit title - subtitle</a:t>
            </a:r>
          </a:p>
        </p:txBody>
      </p:sp>
      <p:sp>
        <p:nvSpPr>
          <p:cNvPr id="10" name="Text Placeholder 9"/>
          <p:cNvSpPr>
            <a:spLocks noGrp="1"/>
          </p:cNvSpPr>
          <p:nvPr>
            <p:ph type="body" sz="quarter" idx="10" hasCustomPrompt="1"/>
          </p:nvPr>
        </p:nvSpPr>
        <p:spPr>
          <a:xfrm>
            <a:off x="323048" y="4867727"/>
            <a:ext cx="7056437" cy="385378"/>
          </a:xfrm>
        </p:spPr>
        <p:txBody>
          <a:bodyPr>
            <a:noAutofit/>
          </a:bodyPr>
          <a:lstStyle>
            <a:lvl1pPr marL="0" indent="0">
              <a:buFontTx/>
              <a:buNone/>
              <a:defRPr sz="2400">
                <a:solidFill>
                  <a:schemeClr val="bg1"/>
                </a:solidFill>
                <a:latin typeface="+mj-lt"/>
              </a:defRPr>
            </a:lvl1pPr>
          </a:lstStyle>
          <a:p>
            <a:pPr lvl="0"/>
            <a:r>
              <a:rPr lang="en-GB" noProof="0"/>
              <a:t>Click to insert name of presenter</a:t>
            </a:r>
            <a:endParaRPr lang="en-GB" noProof="0" dirty="0"/>
          </a:p>
        </p:txBody>
      </p:sp>
      <p:sp>
        <p:nvSpPr>
          <p:cNvPr id="12" name="Text Placeholder 11"/>
          <p:cNvSpPr>
            <a:spLocks noGrp="1"/>
          </p:cNvSpPr>
          <p:nvPr>
            <p:ph type="body" sz="quarter" idx="11" hasCustomPrompt="1"/>
          </p:nvPr>
        </p:nvSpPr>
        <p:spPr>
          <a:xfrm>
            <a:off x="323048" y="5269731"/>
            <a:ext cx="7056437" cy="362279"/>
          </a:xfrm>
        </p:spPr>
        <p:txBody>
          <a:bodyPr>
            <a:normAutofit/>
          </a:bodyPr>
          <a:lstStyle>
            <a:lvl1pPr marL="0" indent="0">
              <a:buFontTx/>
              <a:buNone/>
              <a:defRPr sz="1800">
                <a:solidFill>
                  <a:schemeClr val="bg1"/>
                </a:solidFill>
              </a:defRPr>
            </a:lvl1pPr>
          </a:lstStyle>
          <a:p>
            <a:pPr lvl="0"/>
            <a:r>
              <a:rPr lang="en-GB" noProof="0"/>
              <a:t>Click to insert title of presenter</a:t>
            </a:r>
            <a:endParaRPr lang="en-GB" noProof="0" dirty="0"/>
          </a:p>
        </p:txBody>
      </p:sp>
      <p:sp>
        <p:nvSpPr>
          <p:cNvPr id="14" name="Text Placeholder 13"/>
          <p:cNvSpPr>
            <a:spLocks noGrp="1"/>
          </p:cNvSpPr>
          <p:nvPr>
            <p:ph type="body" sz="quarter" idx="12" hasCustomPrompt="1"/>
          </p:nvPr>
        </p:nvSpPr>
        <p:spPr>
          <a:xfrm>
            <a:off x="323047" y="5916701"/>
            <a:ext cx="7056437" cy="356615"/>
          </a:xfrm>
        </p:spPr>
        <p:txBody>
          <a:bodyPr>
            <a:normAutofit/>
          </a:bodyPr>
          <a:lstStyle>
            <a:lvl1pPr marL="0" indent="0">
              <a:buFontTx/>
              <a:buNone/>
              <a:defRPr sz="2000">
                <a:solidFill>
                  <a:schemeClr val="bg1"/>
                </a:solidFill>
                <a:latin typeface="+mj-lt"/>
              </a:defRPr>
            </a:lvl1pPr>
          </a:lstStyle>
          <a:p>
            <a:pPr lvl="0"/>
            <a:r>
              <a:rPr lang="en-GB" noProof="0"/>
              <a:t>Click to insert event</a:t>
            </a:r>
            <a:endParaRPr lang="en-GB" noProof="0" dirty="0"/>
          </a:p>
        </p:txBody>
      </p:sp>
      <p:sp>
        <p:nvSpPr>
          <p:cNvPr id="18" name="Text Placeholder 17"/>
          <p:cNvSpPr>
            <a:spLocks noGrp="1"/>
          </p:cNvSpPr>
          <p:nvPr>
            <p:ph type="body" sz="quarter" idx="13" hasCustomPrompt="1"/>
          </p:nvPr>
        </p:nvSpPr>
        <p:spPr>
          <a:xfrm>
            <a:off x="323048" y="6278980"/>
            <a:ext cx="3309614" cy="295654"/>
          </a:xfrm>
        </p:spPr>
        <p:txBody>
          <a:bodyPr>
            <a:normAutofit/>
          </a:bodyPr>
          <a:lstStyle>
            <a:lvl1pPr marL="0" indent="0">
              <a:buFontTx/>
              <a:buNone/>
              <a:defRPr sz="1800">
                <a:solidFill>
                  <a:schemeClr val="bg1"/>
                </a:solidFill>
              </a:defRPr>
            </a:lvl1pPr>
          </a:lstStyle>
          <a:p>
            <a:pPr lvl="0"/>
            <a:r>
              <a:rPr lang="en-GB" noProof="0"/>
              <a:t>Click to insert date YYYY-MM-DD</a:t>
            </a:r>
            <a:endParaRPr lang="en-GB" noProof="0" dirty="0"/>
          </a:p>
        </p:txBody>
      </p:sp>
      <p:sp>
        <p:nvSpPr>
          <p:cNvPr id="6" name="Picture Placeholder 5"/>
          <p:cNvSpPr>
            <a:spLocks noGrp="1"/>
          </p:cNvSpPr>
          <p:nvPr>
            <p:ph type="pic" sz="quarter" idx="14" hasCustomPrompt="1"/>
          </p:nvPr>
        </p:nvSpPr>
        <p:spPr>
          <a:xfrm>
            <a:off x="8564511" y="1610142"/>
            <a:ext cx="3306763" cy="4668837"/>
          </a:xfrm>
        </p:spPr>
        <p:txBody>
          <a:bodyPr>
            <a:normAutofit/>
          </a:bodyPr>
          <a:lstStyle>
            <a:lvl1pPr>
              <a:defRPr lang="en-US" sz="2800" kern="1200" baseline="0" dirty="0">
                <a:solidFill>
                  <a:srgbClr val="30658C"/>
                </a:solidFill>
                <a:latin typeface="+mj-lt"/>
                <a:ea typeface="+mj-ea"/>
                <a:cs typeface="Times New Roman" panose="02020603050405020304" pitchFamily="18" charset="0"/>
              </a:defRPr>
            </a:lvl1pPr>
          </a:lstStyle>
          <a:p>
            <a:r>
              <a:rPr lang="en-GB"/>
              <a:t>Picture</a:t>
            </a:r>
          </a:p>
        </p:txBody>
      </p:sp>
      <p:pic>
        <p:nvPicPr>
          <p:cNvPr id="5" name="Picture 4"/>
          <p:cNvPicPr>
            <a:picLocks noChangeAspect="1"/>
          </p:cNvPicPr>
          <p:nvPr userDrawn="1"/>
        </p:nvPicPr>
        <p:blipFill>
          <a:blip r:embed="rId2"/>
          <a:stretch>
            <a:fillRect/>
          </a:stretch>
        </p:blipFill>
        <p:spPr>
          <a:xfrm>
            <a:off x="10209522" y="317411"/>
            <a:ext cx="1654822" cy="882867"/>
          </a:xfrm>
          <a:prstGeom prst="rect">
            <a:avLst/>
          </a:prstGeom>
        </p:spPr>
      </p:pic>
    </p:spTree>
    <p:extLst>
      <p:ext uri="{BB962C8B-B14F-4D97-AF65-F5344CB8AC3E}">
        <p14:creationId xmlns:p14="http://schemas.microsoft.com/office/powerpoint/2010/main" val="219575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94996" y="4406901"/>
            <a:ext cx="11006604" cy="1357200"/>
          </a:xfrm>
        </p:spPr>
        <p:txBody>
          <a:bodyPr anchor="t"/>
          <a:lstStyle>
            <a:lvl1pPr algn="l">
              <a:defRPr sz="4000" b="0" cap="all"/>
            </a:lvl1pPr>
          </a:lstStyle>
          <a:p>
            <a:r>
              <a:rPr lang="en-GB" noProof="0"/>
              <a:t>Click here to edit text</a:t>
            </a:r>
            <a:endParaRPr lang="en-GB" noProof="0" dirty="0"/>
          </a:p>
        </p:txBody>
      </p:sp>
      <p:sp>
        <p:nvSpPr>
          <p:cNvPr id="3" name="Platshållare för text 2"/>
          <p:cNvSpPr>
            <a:spLocks noGrp="1"/>
          </p:cNvSpPr>
          <p:nvPr>
            <p:ph type="body" idx="1" hasCustomPrompt="1"/>
          </p:nvPr>
        </p:nvSpPr>
        <p:spPr>
          <a:xfrm>
            <a:off x="594997" y="2906713"/>
            <a:ext cx="110066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Click here to edit text</a:t>
            </a:r>
            <a:endParaRPr lang="en-GB" noProof="0" dirty="0"/>
          </a:p>
        </p:txBody>
      </p:sp>
      <p:sp>
        <p:nvSpPr>
          <p:cNvPr id="7" name="Date Placeholder 3"/>
          <p:cNvSpPr>
            <a:spLocks noGrp="1"/>
          </p:cNvSpPr>
          <p:nvPr>
            <p:ph type="dt" sz="half" idx="2"/>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E8548-C4D9-4227-A407-D4E5BF2721CD}" type="datetime1">
              <a:rPr lang="en-GB" noProof="0" smtClean="0"/>
              <a:t>25/06/2020</a:t>
            </a:fld>
            <a:endParaRPr lang="en-GB" noProof="0"/>
          </a:p>
        </p:txBody>
      </p:sp>
      <p:sp>
        <p:nvSpPr>
          <p:cNvPr id="8" name="Footer Placeholder 4"/>
          <p:cNvSpPr>
            <a:spLocks noGrp="1"/>
          </p:cNvSpPr>
          <p:nvPr>
            <p:ph type="ftr" sz="quarter" idx="3"/>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9" name="Slide Number Placeholder 5"/>
          <p:cNvSpPr>
            <a:spLocks noGrp="1"/>
          </p:cNvSpPr>
          <p:nvPr>
            <p:ph type="sldNum" sz="quarter" idx="4"/>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Tree>
    <p:extLst>
      <p:ext uri="{BB962C8B-B14F-4D97-AF65-F5344CB8AC3E}">
        <p14:creationId xmlns:p14="http://schemas.microsoft.com/office/powerpoint/2010/main" val="402923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a:t>Click to edit title</a:t>
            </a:r>
            <a:endParaRPr lang="en-GB" noProof="0" dirty="0"/>
          </a:p>
        </p:txBody>
      </p:sp>
      <p:sp>
        <p:nvSpPr>
          <p:cNvPr id="3" name="Platshållare för innehåll 2"/>
          <p:cNvSpPr>
            <a:spLocks noGrp="1"/>
          </p:cNvSpPr>
          <p:nvPr>
            <p:ph sz="half" idx="1" hasCustomPrompt="1"/>
          </p:nvPr>
        </p:nvSpPr>
        <p:spPr>
          <a:xfrm>
            <a:off x="594997" y="1600202"/>
            <a:ext cx="5399403" cy="4163900"/>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GB" noProof="0"/>
              <a:t>Click to add 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dirty="0"/>
          </a:p>
        </p:txBody>
      </p:sp>
      <p:sp>
        <p:nvSpPr>
          <p:cNvPr id="4" name="Platshållare för innehåll 3"/>
          <p:cNvSpPr>
            <a:spLocks noGrp="1"/>
          </p:cNvSpPr>
          <p:nvPr>
            <p:ph sz="half" idx="2" hasCustomPrompt="1"/>
          </p:nvPr>
        </p:nvSpPr>
        <p:spPr>
          <a:xfrm>
            <a:off x="6197600" y="1600201"/>
            <a:ext cx="5404000" cy="4163900"/>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GB" noProof="0"/>
              <a:t>Click to add 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dirty="0"/>
          </a:p>
        </p:txBody>
      </p:sp>
      <p:sp>
        <p:nvSpPr>
          <p:cNvPr id="10" name="Date Placeholder 3"/>
          <p:cNvSpPr>
            <a:spLocks noGrp="1"/>
          </p:cNvSpPr>
          <p:nvPr>
            <p:ph type="dt" sz="half" idx="10"/>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92B0B-E66A-4DAE-975C-8B25ADE2CF11}" type="datetime1">
              <a:rPr lang="en-GB" noProof="0" smtClean="0"/>
              <a:t>25/06/2020</a:t>
            </a:fld>
            <a:endParaRPr lang="en-GB" noProof="0"/>
          </a:p>
        </p:txBody>
      </p:sp>
      <p:sp>
        <p:nvSpPr>
          <p:cNvPr id="11" name="Footer Placeholder 4"/>
          <p:cNvSpPr>
            <a:spLocks noGrp="1"/>
          </p:cNvSpPr>
          <p:nvPr>
            <p:ph type="ftr" sz="quarter" idx="3"/>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12" name="Slide Number Placeholder 5"/>
          <p:cNvSpPr>
            <a:spLocks noGrp="1"/>
          </p:cNvSpPr>
          <p:nvPr>
            <p:ph type="sldNum" sz="quarter" idx="4"/>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Tree>
    <p:extLst>
      <p:ext uri="{BB962C8B-B14F-4D97-AF65-F5344CB8AC3E}">
        <p14:creationId xmlns:p14="http://schemas.microsoft.com/office/powerpoint/2010/main" val="16540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innehållsd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1BF2C19-29E7-41CB-B805-3EA2CBC068B8}"/>
              </a:ext>
            </a:extLst>
          </p:cNvPr>
          <p:cNvSpPr>
            <a:spLocks noGrp="1"/>
          </p:cNvSpPr>
          <p:nvPr>
            <p:ph type="dt" sz="half" idx="10"/>
          </p:nvPr>
        </p:nvSpPr>
        <p:spPr/>
        <p:txBody>
          <a:bodyPr/>
          <a:lstStyle/>
          <a:p>
            <a:fld id="{9C84FF8B-3ED4-44FB-99FE-372BF367C7F6}" type="datetime1">
              <a:rPr lang="en-GB" noProof="0" smtClean="0"/>
              <a:t>25/06/2020</a:t>
            </a:fld>
            <a:endParaRPr lang="en-GB" noProof="0"/>
          </a:p>
        </p:txBody>
      </p:sp>
      <p:sp>
        <p:nvSpPr>
          <p:cNvPr id="4" name="Footer Placeholder 3">
            <a:extLst>
              <a:ext uri="{FF2B5EF4-FFF2-40B4-BE49-F238E27FC236}">
                <a16:creationId xmlns:a16="http://schemas.microsoft.com/office/drawing/2014/main" xmlns="" id="{65E84838-5CCE-4083-B531-779DECF34895}"/>
              </a:ext>
            </a:extLst>
          </p:cNvPr>
          <p:cNvSpPr>
            <a:spLocks noGrp="1"/>
          </p:cNvSpPr>
          <p:nvPr>
            <p:ph type="ftr" sz="quarter" idx="11"/>
          </p:nvPr>
        </p:nvSpPr>
        <p:spPr/>
        <p:txBody>
          <a:bodyPr/>
          <a:lstStyle/>
          <a:p>
            <a:endParaRPr lang="en-GB" noProof="0"/>
          </a:p>
        </p:txBody>
      </p:sp>
      <p:sp>
        <p:nvSpPr>
          <p:cNvPr id="5" name="Slide Number Placeholder 4">
            <a:extLst>
              <a:ext uri="{FF2B5EF4-FFF2-40B4-BE49-F238E27FC236}">
                <a16:creationId xmlns:a16="http://schemas.microsoft.com/office/drawing/2014/main" xmlns="" id="{774588E0-1157-4273-BDA5-6E4BE19C0F9E}"/>
              </a:ext>
            </a:extLst>
          </p:cNvPr>
          <p:cNvSpPr>
            <a:spLocks noGrp="1"/>
          </p:cNvSpPr>
          <p:nvPr>
            <p:ph type="sldNum" sz="quarter" idx="12"/>
          </p:nvPr>
        </p:nvSpPr>
        <p:spPr/>
        <p:txBody>
          <a:bodyPr/>
          <a:lstStyle/>
          <a:p>
            <a:fld id="{2758A342-E0A6-47ED-8477-0E81FB102B3E}" type="slidenum">
              <a:rPr lang="en-GB" noProof="0" smtClean="0"/>
              <a:t>‹#›</a:t>
            </a:fld>
            <a:endParaRPr lang="en-GB" noProof="0"/>
          </a:p>
        </p:txBody>
      </p:sp>
      <p:sp>
        <p:nvSpPr>
          <p:cNvPr id="8" name="Title Placeholder 1">
            <a:extLst>
              <a:ext uri="{FF2B5EF4-FFF2-40B4-BE49-F238E27FC236}">
                <a16:creationId xmlns:a16="http://schemas.microsoft.com/office/drawing/2014/main" xmlns="" id="{9BB8F62A-EEBB-4E44-80DB-46E39505E06E}"/>
              </a:ext>
            </a:extLst>
          </p:cNvPr>
          <p:cNvSpPr>
            <a:spLocks noGrp="1"/>
          </p:cNvSpPr>
          <p:nvPr>
            <p:ph type="title" hasCustomPrompt="1"/>
          </p:nvPr>
        </p:nvSpPr>
        <p:spPr>
          <a:xfrm>
            <a:off x="594997" y="365125"/>
            <a:ext cx="11006603" cy="1152000"/>
          </a:xfrm>
          <a:prstGeom prst="rect">
            <a:avLst/>
          </a:prstGeom>
        </p:spPr>
        <p:txBody>
          <a:bodyPr vert="horz" lIns="91440" tIns="45720" rIns="91440" bIns="45720" rtlCol="0" anchor="ctr">
            <a:normAutofit/>
          </a:bodyPr>
          <a:lstStyle>
            <a:lvl1pPr>
              <a:defRPr/>
            </a:lvl1pPr>
          </a:lstStyle>
          <a:p>
            <a:r>
              <a:rPr lang="en-GB" noProof="0"/>
              <a:t>Click to edit title</a:t>
            </a:r>
            <a:endParaRPr lang="en-GB" noProof="0" dirty="0"/>
          </a:p>
        </p:txBody>
      </p:sp>
      <p:sp>
        <p:nvSpPr>
          <p:cNvPr id="9" name="Text Placeholder 2">
            <a:extLst>
              <a:ext uri="{FF2B5EF4-FFF2-40B4-BE49-F238E27FC236}">
                <a16:creationId xmlns:a16="http://schemas.microsoft.com/office/drawing/2014/main" xmlns="" id="{CC7285EF-6555-48F1-BD1B-10CD65E6D279}"/>
              </a:ext>
            </a:extLst>
          </p:cNvPr>
          <p:cNvSpPr>
            <a:spLocks noGrp="1"/>
          </p:cNvSpPr>
          <p:nvPr>
            <p:ph idx="1" hasCustomPrompt="1"/>
          </p:nvPr>
        </p:nvSpPr>
        <p:spPr>
          <a:xfrm>
            <a:off x="594997" y="1596791"/>
            <a:ext cx="11006603" cy="4158000"/>
          </a:xfrm>
          <a:prstGeom prst="rect">
            <a:avLst/>
          </a:prstGeom>
        </p:spPr>
        <p:txBody>
          <a:bodyPr vert="horz" lIns="91440" tIns="45720" rIns="91440" bIns="45720" rtlCol="0">
            <a:normAutofit/>
          </a:bodyPr>
          <a:lstStyle>
            <a:lvl1pPr>
              <a:defRPr/>
            </a:lvl1pPr>
          </a:lstStyle>
          <a:p>
            <a:pPr lvl="0"/>
            <a:r>
              <a:rPr lang="en-GB" noProof="0"/>
              <a:t>Click to add text</a:t>
            </a:r>
            <a:endParaRPr lang="en-GB" noProof="0" dirty="0"/>
          </a:p>
        </p:txBody>
      </p:sp>
    </p:spTree>
    <p:extLst>
      <p:ext uri="{BB962C8B-B14F-4D97-AF65-F5344CB8AC3E}">
        <p14:creationId xmlns:p14="http://schemas.microsoft.com/office/powerpoint/2010/main" val="370442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a:t>Click to edit title</a:t>
            </a:r>
            <a:endParaRPr lang="en-GB" noProof="0" dirty="0"/>
          </a:p>
        </p:txBody>
      </p:sp>
      <p:sp>
        <p:nvSpPr>
          <p:cNvPr id="3" name="Platshållare för text 2"/>
          <p:cNvSpPr>
            <a:spLocks noGrp="1"/>
          </p:cNvSpPr>
          <p:nvPr>
            <p:ph type="body" idx="1" hasCustomPrompt="1"/>
          </p:nvPr>
        </p:nvSpPr>
        <p:spPr>
          <a:xfrm>
            <a:off x="594998" y="1535113"/>
            <a:ext cx="5401520" cy="503237"/>
          </a:xfrm>
        </p:spPr>
        <p:txBody>
          <a:bodyPr anchor="b">
            <a:noAutofit/>
          </a:bodyPr>
          <a:lstStyle>
            <a:lvl1pPr marL="0" indent="0">
              <a:buNone/>
              <a:defRPr sz="2800" b="0">
                <a:solidFill>
                  <a:srgbClr val="30658C"/>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text</a:t>
            </a:r>
            <a:endParaRPr lang="en-GB" noProof="0" dirty="0"/>
          </a:p>
        </p:txBody>
      </p:sp>
      <p:sp>
        <p:nvSpPr>
          <p:cNvPr id="4" name="Platshållare för innehåll 3"/>
          <p:cNvSpPr>
            <a:spLocks noGrp="1"/>
          </p:cNvSpPr>
          <p:nvPr>
            <p:ph sz="half" idx="2" hasCustomPrompt="1"/>
          </p:nvPr>
        </p:nvSpPr>
        <p:spPr>
          <a:xfrm>
            <a:off x="594997" y="2174876"/>
            <a:ext cx="5401521" cy="3589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Click to add 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dirty="0"/>
          </a:p>
        </p:txBody>
      </p:sp>
      <p:sp>
        <p:nvSpPr>
          <p:cNvPr id="5" name="Platshållare för text 4"/>
          <p:cNvSpPr>
            <a:spLocks noGrp="1"/>
          </p:cNvSpPr>
          <p:nvPr>
            <p:ph type="body" sz="quarter" idx="3" hasCustomPrompt="1"/>
          </p:nvPr>
        </p:nvSpPr>
        <p:spPr>
          <a:xfrm>
            <a:off x="6193368" y="1535113"/>
            <a:ext cx="5408232" cy="503237"/>
          </a:xfrm>
        </p:spPr>
        <p:txBody>
          <a:bodyPr anchor="b">
            <a:noAutofit/>
          </a:bodyPr>
          <a:lstStyle>
            <a:lvl1pPr marL="0" indent="0">
              <a:buNone/>
              <a:defRPr sz="2800" b="0" i="0">
                <a:solidFill>
                  <a:srgbClr val="30658C"/>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text</a:t>
            </a:r>
            <a:endParaRPr lang="en-GB" noProof="0" dirty="0"/>
          </a:p>
        </p:txBody>
      </p:sp>
      <p:sp>
        <p:nvSpPr>
          <p:cNvPr id="6" name="Platshållare för innehåll 5"/>
          <p:cNvSpPr>
            <a:spLocks noGrp="1"/>
          </p:cNvSpPr>
          <p:nvPr>
            <p:ph sz="quarter" idx="4" hasCustomPrompt="1"/>
          </p:nvPr>
        </p:nvSpPr>
        <p:spPr>
          <a:xfrm>
            <a:off x="6193368" y="2174876"/>
            <a:ext cx="5408232" cy="3589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Click to add 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dirty="0"/>
          </a:p>
        </p:txBody>
      </p:sp>
      <p:sp>
        <p:nvSpPr>
          <p:cNvPr id="12"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13"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FDDF1-AADE-4ADE-9C59-5E08CC5E7592}" type="datetime1">
              <a:rPr lang="en-GB" noProof="0" smtClean="0"/>
              <a:t>25/06/2020</a:t>
            </a:fld>
            <a:endParaRPr lang="en-GB" noProof="0"/>
          </a:p>
        </p:txBody>
      </p:sp>
      <p:sp>
        <p:nvSpPr>
          <p:cNvPr id="14"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134396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94997" y="365125"/>
            <a:ext cx="11006603" cy="1152000"/>
          </a:xfrm>
        </p:spPr>
        <p:txBody>
          <a:bodyPr/>
          <a:lstStyle>
            <a:lvl1pPr>
              <a:defRPr/>
            </a:lvl1pPr>
          </a:lstStyle>
          <a:p>
            <a:r>
              <a:rPr lang="en-GB" noProof="0"/>
              <a:t>Click to edit title</a:t>
            </a:r>
            <a:endParaRPr lang="en-GB" noProof="0" dirty="0"/>
          </a:p>
        </p:txBody>
      </p:sp>
      <p:sp>
        <p:nvSpPr>
          <p:cNvPr id="8"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9"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C5017-6A9D-41FE-BD12-E662A67C1F9B}" type="datetime1">
              <a:rPr lang="en-GB" noProof="0" smtClean="0"/>
              <a:t>25/06/2020</a:t>
            </a:fld>
            <a:endParaRPr lang="en-GB" noProof="0"/>
          </a:p>
        </p:txBody>
      </p:sp>
      <p:sp>
        <p:nvSpPr>
          <p:cNvPr id="10"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373129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5"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B40C5-CDA7-4E99-960A-3538A354C563}" type="datetime1">
              <a:rPr lang="en-GB" noProof="0" smtClean="0"/>
              <a:t>25/06/2020</a:t>
            </a:fld>
            <a:endParaRPr lang="en-GB" noProof="0"/>
          </a:p>
        </p:txBody>
      </p:sp>
      <p:sp>
        <p:nvSpPr>
          <p:cNvPr id="6"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113963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GB" noProof="0" smtClean="0"/>
              <a:t>‹#›</a:t>
            </a:fld>
            <a:endParaRPr lang="en-GB" noProof="0"/>
          </a:p>
        </p:txBody>
      </p:sp>
      <p:sp>
        <p:nvSpPr>
          <p:cNvPr id="5" name="Date Placeholder 3"/>
          <p:cNvSpPr>
            <a:spLocks noGrp="1"/>
          </p:cNvSpPr>
          <p:nvPr>
            <p:ph type="dt" sz="half" idx="11"/>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5D9AF-8D20-4BFC-8B83-6C4BDDC62909}" type="datetime1">
              <a:rPr lang="en-GB" noProof="0" smtClean="0"/>
              <a:t>25/06/2020</a:t>
            </a:fld>
            <a:endParaRPr lang="en-GB" noProof="0"/>
          </a:p>
        </p:txBody>
      </p:sp>
      <p:sp>
        <p:nvSpPr>
          <p:cNvPr id="6" name="Footer Placeholder 4"/>
          <p:cNvSpPr>
            <a:spLocks noGrp="1"/>
          </p:cNvSpPr>
          <p:nvPr>
            <p:ph type="ftr" sz="quarter" idx="12"/>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Tree>
    <p:extLst>
      <p:ext uri="{BB962C8B-B14F-4D97-AF65-F5344CB8AC3E}">
        <p14:creationId xmlns:p14="http://schemas.microsoft.com/office/powerpoint/2010/main" val="65157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997" y="365125"/>
            <a:ext cx="11006603" cy="1152000"/>
          </a:xfrm>
          <a:prstGeom prst="rect">
            <a:avLst/>
          </a:prstGeom>
        </p:spPr>
        <p:txBody>
          <a:bodyPr vert="horz" lIns="91440" tIns="45720" rIns="91440" bIns="45720" rtlCol="0" anchor="ctr">
            <a:normAutofit/>
          </a:bodyPr>
          <a:lstStyle/>
          <a:p>
            <a:r>
              <a:rPr lang="en-US" noProof="0" dirty="0"/>
              <a:t>Click to edit title</a:t>
            </a:r>
          </a:p>
        </p:txBody>
      </p:sp>
      <p:sp>
        <p:nvSpPr>
          <p:cNvPr id="3" name="Text Placeholder 2"/>
          <p:cNvSpPr>
            <a:spLocks noGrp="1"/>
          </p:cNvSpPr>
          <p:nvPr>
            <p:ph type="body" idx="1"/>
          </p:nvPr>
        </p:nvSpPr>
        <p:spPr>
          <a:xfrm>
            <a:off x="594997" y="1596791"/>
            <a:ext cx="11006603" cy="4158000"/>
          </a:xfrm>
          <a:prstGeom prst="rect">
            <a:avLst/>
          </a:prstGeom>
        </p:spPr>
        <p:txBody>
          <a:bodyPr vert="horz" lIns="91440" tIns="45720" rIns="91440" bIns="45720" rtlCol="0">
            <a:normAutofit/>
          </a:bodyPr>
          <a:lstStyle/>
          <a:p>
            <a:pPr lvl="0"/>
            <a:r>
              <a:rPr lang="en-US" noProof="0" dirty="0"/>
              <a:t>Click to add text</a:t>
            </a:r>
          </a:p>
          <a:p>
            <a:pPr lvl="1"/>
            <a:r>
              <a:rPr lang="en-US" noProof="0" dirty="0"/>
              <a:t>Level two</a:t>
            </a:r>
          </a:p>
          <a:p>
            <a:pPr lvl="2"/>
            <a:r>
              <a:rPr lang="en-US" noProof="0" dirty="0"/>
              <a:t>Level three</a:t>
            </a:r>
          </a:p>
          <a:p>
            <a:pPr lvl="3"/>
            <a:r>
              <a:rPr lang="en-US" noProof="0" dirty="0"/>
              <a:t>Level four</a:t>
            </a:r>
          </a:p>
          <a:p>
            <a:pPr lvl="4"/>
            <a:r>
              <a:rPr lang="en-US" noProof="0" dirty="0"/>
              <a:t>Level five</a:t>
            </a:r>
          </a:p>
        </p:txBody>
      </p:sp>
      <p:sp>
        <p:nvSpPr>
          <p:cNvPr id="4" name="Date Placeholder 3"/>
          <p:cNvSpPr>
            <a:spLocks noGrp="1"/>
          </p:cNvSpPr>
          <p:nvPr>
            <p:ph type="dt" sz="half" idx="2"/>
          </p:nvPr>
        </p:nvSpPr>
        <p:spPr>
          <a:xfrm>
            <a:off x="9596513" y="64325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F9C7-5DF7-49F2-A1DB-5DF1295CFA9E}" type="datetime1">
              <a:rPr lang="en-GB" noProof="0" smtClean="0"/>
              <a:t>25/06/2020</a:t>
            </a:fld>
            <a:endParaRPr lang="en-US" noProof="0"/>
          </a:p>
        </p:txBody>
      </p:sp>
      <p:sp>
        <p:nvSpPr>
          <p:cNvPr id="5" name="Footer Placeholder 4"/>
          <p:cNvSpPr>
            <a:spLocks noGrp="1"/>
          </p:cNvSpPr>
          <p:nvPr>
            <p:ph type="ftr" sz="quarter" idx="3"/>
          </p:nvPr>
        </p:nvSpPr>
        <p:spPr>
          <a:xfrm>
            <a:off x="6096000" y="6432550"/>
            <a:ext cx="309562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p:cNvSpPr>
            <a:spLocks noGrp="1"/>
          </p:cNvSpPr>
          <p:nvPr>
            <p:ph type="sldNum" sz="quarter" idx="4"/>
          </p:nvPr>
        </p:nvSpPr>
        <p:spPr>
          <a:xfrm>
            <a:off x="10915801" y="6432550"/>
            <a:ext cx="685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8A342-E0A6-47ED-8477-0E81FB102B3E}" type="slidenum">
              <a:rPr lang="en-US" noProof="0" smtClean="0"/>
              <a:t>‹#›</a:t>
            </a:fld>
            <a:endParaRPr lang="en-US" noProof="0"/>
          </a:p>
        </p:txBody>
      </p:sp>
      <p:sp>
        <p:nvSpPr>
          <p:cNvPr id="8" name="textruta 8"/>
          <p:cNvSpPr txBox="1">
            <a:spLocks noChangeAspect="1"/>
          </p:cNvSpPr>
          <p:nvPr userDrawn="1"/>
        </p:nvSpPr>
        <p:spPr>
          <a:xfrm>
            <a:off x="1929061" y="6486588"/>
            <a:ext cx="4041684" cy="267184"/>
          </a:xfrm>
          <a:prstGeom prst="rect">
            <a:avLst/>
          </a:prstGeom>
          <a:noFill/>
        </p:spPr>
        <p:txBody>
          <a:bodyPr wrap="none" lIns="0" tIns="0" bIns="36000" rtlCol="0" anchor="b" anchorCtr="0">
            <a:spAutoFit/>
          </a:bodyPr>
          <a:lstStyle/>
          <a:p>
            <a:r>
              <a:rPr lang="en-US" sz="1500" cap="all" baseline="0" noProof="0">
                <a:solidFill>
                  <a:srgbClr val="000015"/>
                </a:solidFill>
                <a:latin typeface="+mn-lt"/>
              </a:rPr>
              <a:t>THE SWEDISH INSTITUTE FOR HEALTH ECONOMICS</a:t>
            </a:r>
          </a:p>
        </p:txBody>
      </p:sp>
      <p:pic>
        <p:nvPicPr>
          <p:cNvPr id="10" name="Picture 9"/>
          <p:cNvPicPr>
            <a:picLocks noChangeAspect="1"/>
          </p:cNvPicPr>
          <p:nvPr userDrawn="1"/>
        </p:nvPicPr>
        <p:blipFill>
          <a:blip r:embed="rId16"/>
          <a:stretch>
            <a:fillRect/>
          </a:stretch>
        </p:blipFill>
        <p:spPr>
          <a:xfrm>
            <a:off x="596650" y="6086942"/>
            <a:ext cx="1136906" cy="606553"/>
          </a:xfrm>
          <a:prstGeom prst="rect">
            <a:avLst/>
          </a:prstGeom>
        </p:spPr>
      </p:pic>
    </p:spTree>
    <p:extLst>
      <p:ext uri="{BB962C8B-B14F-4D97-AF65-F5344CB8AC3E}">
        <p14:creationId xmlns:p14="http://schemas.microsoft.com/office/powerpoint/2010/main" val="1872172131"/>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3" r:id="rId3"/>
    <p:sldLayoutId id="2147483664" r:id="rId4"/>
    <p:sldLayoutId id="214748367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ftr="0" dt="0"/>
  <p:txStyles>
    <p:titleStyle>
      <a:lvl1pPr algn="l" defTabSz="914400" rtl="0" eaLnBrk="1" latinLnBrk="0" hangingPunct="1">
        <a:lnSpc>
          <a:spcPct val="90000"/>
        </a:lnSpc>
        <a:spcBef>
          <a:spcPct val="0"/>
        </a:spcBef>
        <a:buNone/>
        <a:defRPr lang="en-US" sz="4000" kern="1200" baseline="0" dirty="0" smtClean="0">
          <a:solidFill>
            <a:srgbClr val="30658C"/>
          </a:solidFill>
          <a:latin typeface="+mj-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ihe.se/en/publicering/comparator-report-on-cancer-in-europe-201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latshållare för text 37">
            <a:extLst>
              <a:ext uri="{FF2B5EF4-FFF2-40B4-BE49-F238E27FC236}">
                <a16:creationId xmlns:a16="http://schemas.microsoft.com/office/drawing/2014/main" xmlns="" id="{0402DEEC-8E64-487B-AC3B-A11F368DA1C4}"/>
              </a:ext>
            </a:extLst>
          </p:cNvPr>
          <p:cNvSpPr>
            <a:spLocks noGrp="1"/>
          </p:cNvSpPr>
          <p:nvPr>
            <p:ph type="body" sz="quarter" idx="11"/>
          </p:nvPr>
        </p:nvSpPr>
        <p:spPr/>
        <p:txBody>
          <a:bodyPr>
            <a:normAutofit lnSpcReduction="10000"/>
          </a:bodyPr>
          <a:lstStyle/>
          <a:p>
            <a:pPr marL="0" indent="0">
              <a:buNone/>
            </a:pPr>
            <a:r>
              <a:rPr lang="en-GB" b="1" i="1" dirty="0"/>
              <a:t>Disease Burden, Costs and Access to Valuable Cancer Medicines: </a:t>
            </a:r>
            <a:br>
              <a:rPr lang="en-GB" b="1" i="1" dirty="0"/>
            </a:br>
            <a:r>
              <a:rPr lang="en-GB" b="1" i="1" dirty="0" smtClean="0"/>
              <a:t>how </a:t>
            </a:r>
            <a:r>
              <a:rPr lang="en-GB" b="1" i="1" dirty="0"/>
              <a:t>the pandemic has influenced the disease burden</a:t>
            </a:r>
            <a:endParaRPr lang="en-US" noProof="0" dirty="0"/>
          </a:p>
        </p:txBody>
      </p:sp>
      <p:sp>
        <p:nvSpPr>
          <p:cNvPr id="39" name="Platshållare för text 38">
            <a:extLst>
              <a:ext uri="{FF2B5EF4-FFF2-40B4-BE49-F238E27FC236}">
                <a16:creationId xmlns:a16="http://schemas.microsoft.com/office/drawing/2014/main" xmlns="" id="{C73FA7CC-C406-404D-8825-F5AD025AA645}"/>
              </a:ext>
            </a:extLst>
          </p:cNvPr>
          <p:cNvSpPr>
            <a:spLocks noGrp="1"/>
          </p:cNvSpPr>
          <p:nvPr>
            <p:ph type="body" sz="quarter" idx="12"/>
          </p:nvPr>
        </p:nvSpPr>
        <p:spPr/>
        <p:txBody>
          <a:bodyPr>
            <a:normAutofit lnSpcReduction="10000"/>
          </a:bodyPr>
          <a:lstStyle/>
          <a:p>
            <a:r>
              <a:rPr lang="en-US" noProof="0" dirty="0" smtClean="0"/>
              <a:t>Bengt </a:t>
            </a:r>
            <a:r>
              <a:rPr lang="en-US" noProof="0" dirty="0" err="1" smtClean="0"/>
              <a:t>Jönsson</a:t>
            </a:r>
            <a:endParaRPr lang="en-US" noProof="0"/>
          </a:p>
        </p:txBody>
      </p:sp>
      <p:sp>
        <p:nvSpPr>
          <p:cNvPr id="40" name="Platshållare för text 39">
            <a:extLst>
              <a:ext uri="{FF2B5EF4-FFF2-40B4-BE49-F238E27FC236}">
                <a16:creationId xmlns:a16="http://schemas.microsoft.com/office/drawing/2014/main" xmlns="" id="{3CCE48F9-0B38-4F54-8C1B-6F801BCBF550}"/>
              </a:ext>
            </a:extLst>
          </p:cNvPr>
          <p:cNvSpPr>
            <a:spLocks noGrp="1"/>
          </p:cNvSpPr>
          <p:nvPr>
            <p:ph type="body" sz="quarter" idx="13"/>
          </p:nvPr>
        </p:nvSpPr>
        <p:spPr/>
        <p:txBody>
          <a:bodyPr/>
          <a:lstStyle/>
          <a:p>
            <a:r>
              <a:rPr lang="en-GB" smtClean="0"/>
              <a:t>Professor emeritus, Stockholm School of Economics</a:t>
            </a:r>
            <a:endParaRPr lang="en-GB"/>
          </a:p>
        </p:txBody>
      </p:sp>
      <p:sp>
        <p:nvSpPr>
          <p:cNvPr id="41" name="Platshållare för text 40">
            <a:extLst>
              <a:ext uri="{FF2B5EF4-FFF2-40B4-BE49-F238E27FC236}">
                <a16:creationId xmlns:a16="http://schemas.microsoft.com/office/drawing/2014/main" xmlns="" id="{0384CE09-AFE9-4AB8-BD61-7BC9226D44BF}"/>
              </a:ext>
            </a:extLst>
          </p:cNvPr>
          <p:cNvSpPr>
            <a:spLocks noGrp="1"/>
          </p:cNvSpPr>
          <p:nvPr>
            <p:ph type="body" sz="quarter" idx="14"/>
          </p:nvPr>
        </p:nvSpPr>
        <p:spPr>
          <a:xfrm>
            <a:off x="1603960" y="4694439"/>
            <a:ext cx="4695239" cy="354765"/>
          </a:xfrm>
        </p:spPr>
        <p:txBody>
          <a:bodyPr>
            <a:normAutofit fontScale="70000" lnSpcReduction="20000"/>
          </a:bodyPr>
          <a:lstStyle/>
          <a:p>
            <a:r>
              <a:rPr lang="en-US" sz="2000" b="1" dirty="0"/>
              <a:t>Wednesday, 1 July 2020 – 16.30-19.00 CET (online event</a:t>
            </a:r>
            <a:r>
              <a:rPr lang="en-US" b="1" dirty="0"/>
              <a:t>)</a:t>
            </a:r>
            <a:endParaRPr lang="en-US" noProof="0" dirty="0"/>
          </a:p>
        </p:txBody>
      </p:sp>
      <p:sp>
        <p:nvSpPr>
          <p:cNvPr id="42" name="Platshållare för text 41">
            <a:extLst>
              <a:ext uri="{FF2B5EF4-FFF2-40B4-BE49-F238E27FC236}">
                <a16:creationId xmlns:a16="http://schemas.microsoft.com/office/drawing/2014/main" xmlns="" id="{855BCD03-A5E1-4CDC-B127-F9FEF24E4F88}"/>
              </a:ext>
            </a:extLst>
          </p:cNvPr>
          <p:cNvSpPr>
            <a:spLocks noGrp="1"/>
          </p:cNvSpPr>
          <p:nvPr>
            <p:ph type="body" sz="quarter" idx="15"/>
          </p:nvPr>
        </p:nvSpPr>
        <p:spPr/>
        <p:txBody>
          <a:bodyPr>
            <a:noAutofit/>
          </a:bodyPr>
          <a:lstStyle/>
          <a:p>
            <a:r>
              <a:rPr lang="en-GB" b="1" dirty="0"/>
              <a:t>Launch of the European Parliament  </a:t>
            </a:r>
            <a:r>
              <a:rPr lang="en-GB" b="1" dirty="0" smtClean="0"/>
              <a:t>Challenge </a:t>
            </a:r>
            <a:r>
              <a:rPr lang="en-GB" b="1" dirty="0"/>
              <a:t>Cancer Intergroup</a:t>
            </a:r>
            <a:endParaRPr lang="en-GB" dirty="0"/>
          </a:p>
        </p:txBody>
      </p:sp>
      <p:pic>
        <p:nvPicPr>
          <p:cNvPr id="3" name="Platshållare för bild 2" descr="En bild som visar klocka, mätare&#10;&#10;Automatiskt genererad beskrivning">
            <a:extLst>
              <a:ext uri="{FF2B5EF4-FFF2-40B4-BE49-F238E27FC236}">
                <a16:creationId xmlns:a16="http://schemas.microsoft.com/office/drawing/2014/main" xmlns="" id="{3BC430DE-14EF-442A-A2C4-E0D3F721F91C}"/>
              </a:ext>
            </a:extLst>
          </p:cNvPr>
          <p:cNvPicPr>
            <a:picLocks noGrp="1" noChangeAspect="1"/>
          </p:cNvPicPr>
          <p:nvPr>
            <p:ph type="pic" sz="quarter" idx="16"/>
          </p:nvPr>
        </p:nvPicPr>
        <p:blipFill>
          <a:blip r:embed="rId3"/>
          <a:srcRect t="771" b="771"/>
          <a:stretch>
            <a:fillRect/>
          </a:stretch>
        </p:blipFill>
        <p:spPr/>
      </p:pic>
    </p:spTree>
    <p:extLst>
      <p:ext uri="{BB962C8B-B14F-4D97-AF65-F5344CB8AC3E}">
        <p14:creationId xmlns:p14="http://schemas.microsoft.com/office/powerpoint/2010/main" val="4271422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29FF5BC-20D2-47C9-9A92-36478BE27FED}"/>
              </a:ext>
            </a:extLst>
          </p:cNvPr>
          <p:cNvSpPr>
            <a:spLocks noGrp="1"/>
          </p:cNvSpPr>
          <p:nvPr>
            <p:ph type="title"/>
          </p:nvPr>
        </p:nvSpPr>
        <p:spPr>
          <a:xfrm>
            <a:off x="594997" y="365125"/>
            <a:ext cx="11006603" cy="1152000"/>
          </a:xfrm>
        </p:spPr>
        <p:txBody>
          <a:bodyPr>
            <a:normAutofit/>
          </a:bodyPr>
          <a:lstStyle/>
          <a:p>
            <a:r>
              <a:rPr lang="en-US"/>
              <a:t>Access - immunotherapy medicines (volume)</a:t>
            </a:r>
            <a:endParaRPr lang="en-US" noProof="0"/>
          </a:p>
        </p:txBody>
      </p:sp>
      <p:sp>
        <p:nvSpPr>
          <p:cNvPr id="7" name="Rektangel 6">
            <a:extLst>
              <a:ext uri="{FF2B5EF4-FFF2-40B4-BE49-F238E27FC236}">
                <a16:creationId xmlns:a16="http://schemas.microsoft.com/office/drawing/2014/main" xmlns="" id="{CA7F7C45-2BC3-4AF1-BCA2-ADAB5CCDEB46}"/>
              </a:ext>
            </a:extLst>
          </p:cNvPr>
          <p:cNvSpPr/>
          <p:nvPr/>
        </p:nvSpPr>
        <p:spPr>
          <a:xfrm>
            <a:off x="1823294" y="5956128"/>
            <a:ext cx="9504348" cy="369332"/>
          </a:xfrm>
          <a:prstGeom prst="rect">
            <a:avLst/>
          </a:prstGeom>
        </p:spPr>
        <p:txBody>
          <a:bodyPr wrap="square">
            <a:spAutoFit/>
          </a:bodyPr>
          <a:lstStyle/>
          <a:p>
            <a:r>
              <a:rPr lang="en-US"/>
              <a:t>Uptake of immunotherapy medicines expressed as sales in SWD per 100,000 inhabitants, 2018</a:t>
            </a:r>
            <a:endParaRPr lang="sv-SE" sz="1600"/>
          </a:p>
        </p:txBody>
      </p:sp>
      <p:sp>
        <p:nvSpPr>
          <p:cNvPr id="8" name="Rektangel 7">
            <a:extLst>
              <a:ext uri="{FF2B5EF4-FFF2-40B4-BE49-F238E27FC236}">
                <a16:creationId xmlns:a16="http://schemas.microsoft.com/office/drawing/2014/main" xmlns="" id="{5C6DFBDA-BDD8-4005-9206-A75BE410E76C}"/>
              </a:ext>
            </a:extLst>
          </p:cNvPr>
          <p:cNvSpPr/>
          <p:nvPr/>
        </p:nvSpPr>
        <p:spPr>
          <a:xfrm>
            <a:off x="6096000" y="6300408"/>
            <a:ext cx="6096000" cy="461665"/>
          </a:xfrm>
          <a:prstGeom prst="rect">
            <a:avLst/>
          </a:prstGeom>
        </p:spPr>
        <p:txBody>
          <a:bodyPr wrap="square">
            <a:spAutoFit/>
          </a:bodyPr>
          <a:lstStyle/>
          <a:p>
            <a:r>
              <a:rPr lang="en-US" sz="1200"/>
              <a:t>Notes: SWD = standard weekly dose</a:t>
            </a:r>
          </a:p>
          <a:p>
            <a:r>
              <a:rPr lang="en-US" sz="1200"/>
              <a:t>Source: IQVIA</a:t>
            </a:r>
            <a:endParaRPr lang="sv-SE" sz="1200"/>
          </a:p>
        </p:txBody>
      </p:sp>
      <p:sp>
        <p:nvSpPr>
          <p:cNvPr id="18" name="Rektangel 17">
            <a:extLst>
              <a:ext uri="{FF2B5EF4-FFF2-40B4-BE49-F238E27FC236}">
                <a16:creationId xmlns:a16="http://schemas.microsoft.com/office/drawing/2014/main" xmlns="" id="{0671BADA-7BB9-4ABC-B20D-7F0EA69D32AB}"/>
              </a:ext>
            </a:extLst>
          </p:cNvPr>
          <p:cNvSpPr/>
          <p:nvPr/>
        </p:nvSpPr>
        <p:spPr>
          <a:xfrm>
            <a:off x="7413475" y="2425010"/>
            <a:ext cx="3060000" cy="1477328"/>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a:t>Large differences in uptake even within country groups</a:t>
            </a:r>
          </a:p>
          <a:p>
            <a:endParaRPr lang="en-US"/>
          </a:p>
          <a:p>
            <a:r>
              <a:rPr lang="en-US"/>
              <a:t>Very low uptake in almost all poorer countries</a:t>
            </a:r>
          </a:p>
        </p:txBody>
      </p:sp>
      <p:pic>
        <p:nvPicPr>
          <p:cNvPr id="15" name="Bild 198">
            <a:extLst>
              <a:ext uri="{FF2B5EF4-FFF2-40B4-BE49-F238E27FC236}">
                <a16:creationId xmlns:a16="http://schemas.microsoft.com/office/drawing/2014/main" xmlns="" id="{2BB5DC56-461C-4C53-8998-3F9AEB6079C8}"/>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701392" y="1262480"/>
            <a:ext cx="5615999" cy="4680000"/>
          </a:xfrm>
          <a:prstGeom prst="rect">
            <a:avLst/>
          </a:prstGeom>
        </p:spPr>
      </p:pic>
      <p:sp>
        <p:nvSpPr>
          <p:cNvPr id="3" name="Platshållare för bildnummer 2">
            <a:extLst>
              <a:ext uri="{FF2B5EF4-FFF2-40B4-BE49-F238E27FC236}">
                <a16:creationId xmlns:a16="http://schemas.microsoft.com/office/drawing/2014/main" xmlns="" id="{A32E7BBA-B0DC-4D15-BE3D-99F7D8430D04}"/>
              </a:ext>
            </a:extLst>
          </p:cNvPr>
          <p:cNvSpPr>
            <a:spLocks noGrp="1"/>
          </p:cNvSpPr>
          <p:nvPr>
            <p:ph type="sldNum" sz="quarter" idx="12"/>
          </p:nvPr>
        </p:nvSpPr>
        <p:spPr/>
        <p:txBody>
          <a:bodyPr/>
          <a:lstStyle/>
          <a:p>
            <a:fld id="{2758A342-E0A6-47ED-8477-0E81FB102B3E}" type="slidenum">
              <a:rPr lang="en-GB" noProof="0" smtClean="0"/>
              <a:t>10</a:t>
            </a:fld>
            <a:endParaRPr lang="en-GB" noProof="0"/>
          </a:p>
        </p:txBody>
      </p:sp>
    </p:spTree>
    <p:extLst>
      <p:ext uri="{BB962C8B-B14F-4D97-AF65-F5344CB8AC3E}">
        <p14:creationId xmlns:p14="http://schemas.microsoft.com/office/powerpoint/2010/main" val="219911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2758A342-E0A6-47ED-8477-0E81FB102B3E}" type="slidenum">
              <a:rPr lang="en-GB" noProof="0" smtClean="0"/>
              <a:t>11</a:t>
            </a:fld>
            <a:endParaRPr lang="en-GB" noProof="0"/>
          </a:p>
        </p:txBody>
      </p:sp>
      <p:sp>
        <p:nvSpPr>
          <p:cNvPr id="3" name="Rubrik 2"/>
          <p:cNvSpPr>
            <a:spLocks noGrp="1"/>
          </p:cNvSpPr>
          <p:nvPr>
            <p:ph type="title"/>
          </p:nvPr>
        </p:nvSpPr>
        <p:spPr/>
        <p:txBody>
          <a:bodyPr/>
          <a:lstStyle/>
          <a:p>
            <a:r>
              <a:rPr lang="en-GB" dirty="0" smtClean="0"/>
              <a:t>Impact of </a:t>
            </a:r>
            <a:r>
              <a:rPr lang="en-GB" dirty="0" err="1" smtClean="0"/>
              <a:t>Covid</a:t>
            </a:r>
            <a:r>
              <a:rPr lang="en-GB" dirty="0" smtClean="0"/>
              <a:t> 19</a:t>
            </a:r>
            <a:endParaRPr lang="en-GB" dirty="0"/>
          </a:p>
        </p:txBody>
      </p:sp>
      <p:sp>
        <p:nvSpPr>
          <p:cNvPr id="4" name="Platshållare för innehåll 3"/>
          <p:cNvSpPr>
            <a:spLocks noGrp="1"/>
          </p:cNvSpPr>
          <p:nvPr>
            <p:ph idx="1"/>
          </p:nvPr>
        </p:nvSpPr>
        <p:spPr/>
        <p:txBody>
          <a:bodyPr/>
          <a:lstStyle/>
          <a:p>
            <a:r>
              <a:rPr lang="en-GB" dirty="0" smtClean="0"/>
              <a:t>Diversion of resources from cancer care in the short run</a:t>
            </a:r>
          </a:p>
          <a:p>
            <a:pPr lvl="1"/>
            <a:r>
              <a:rPr lang="en-GB" dirty="0" smtClean="0"/>
              <a:t>Increased disease burden in the longer run due to later detection</a:t>
            </a:r>
          </a:p>
          <a:p>
            <a:pPr lvl="1"/>
            <a:r>
              <a:rPr lang="en-GB" dirty="0" smtClean="0"/>
              <a:t>Effects of changes in management mitigated by attempts to maintain outcomes </a:t>
            </a:r>
          </a:p>
          <a:p>
            <a:r>
              <a:rPr lang="en-GB" dirty="0" smtClean="0"/>
              <a:t>Reduced incomes and tax revenue for public spending on health care in the coming years</a:t>
            </a:r>
          </a:p>
          <a:p>
            <a:pPr lvl="1"/>
            <a:r>
              <a:rPr lang="en-GB" dirty="0"/>
              <a:t>I</a:t>
            </a:r>
            <a:r>
              <a:rPr lang="en-GB" dirty="0" smtClean="0"/>
              <a:t>ncrease competition for resources to cancer care</a:t>
            </a:r>
          </a:p>
          <a:p>
            <a:pPr lvl="1"/>
            <a:r>
              <a:rPr lang="en-GB" dirty="0" smtClean="0"/>
              <a:t>Increase efforts to improve efficiency in cancer care</a:t>
            </a:r>
          </a:p>
          <a:p>
            <a:pPr lvl="1"/>
            <a:r>
              <a:rPr lang="en-GB" dirty="0" smtClean="0"/>
              <a:t>Increase the importance of directing spending to the most cost-effective innovations </a:t>
            </a:r>
          </a:p>
          <a:p>
            <a:endParaRPr lang="en-GB" dirty="0"/>
          </a:p>
        </p:txBody>
      </p:sp>
    </p:spTree>
    <p:extLst>
      <p:ext uri="{BB962C8B-B14F-4D97-AF65-F5344CB8AC3E}">
        <p14:creationId xmlns:p14="http://schemas.microsoft.com/office/powerpoint/2010/main" val="1540390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xmlns="" id="{B8B29E29-E35C-449C-898B-DB942BA3C1A1}"/>
              </a:ext>
            </a:extLst>
          </p:cNvPr>
          <p:cNvSpPr>
            <a:spLocks noGrp="1"/>
          </p:cNvSpPr>
          <p:nvPr>
            <p:ph type="sldNum" sz="quarter" idx="12"/>
          </p:nvPr>
        </p:nvSpPr>
        <p:spPr/>
        <p:txBody>
          <a:bodyPr/>
          <a:lstStyle/>
          <a:p>
            <a:fld id="{2758A342-E0A6-47ED-8477-0E81FB102B3E}" type="slidenum">
              <a:rPr lang="en-GB" noProof="0" smtClean="0"/>
              <a:t>12</a:t>
            </a:fld>
            <a:endParaRPr lang="en-GB" noProof="0"/>
          </a:p>
        </p:txBody>
      </p:sp>
      <p:sp>
        <p:nvSpPr>
          <p:cNvPr id="3" name="Rubrik 2">
            <a:extLst>
              <a:ext uri="{FF2B5EF4-FFF2-40B4-BE49-F238E27FC236}">
                <a16:creationId xmlns:a16="http://schemas.microsoft.com/office/drawing/2014/main" xmlns="" id="{998E2EF0-B75A-4881-AD00-95E3A400A729}"/>
              </a:ext>
            </a:extLst>
          </p:cNvPr>
          <p:cNvSpPr>
            <a:spLocks noGrp="1"/>
          </p:cNvSpPr>
          <p:nvPr>
            <p:ph type="title"/>
          </p:nvPr>
        </p:nvSpPr>
        <p:spPr/>
        <p:txBody>
          <a:bodyPr>
            <a:normAutofit/>
          </a:bodyPr>
          <a:lstStyle/>
          <a:p>
            <a:r>
              <a:rPr lang="en-US"/>
              <a:t>C</a:t>
            </a:r>
            <a:r>
              <a:rPr lang="en-US" smtClean="0"/>
              <a:t>ancer </a:t>
            </a:r>
            <a:r>
              <a:rPr lang="en-US"/>
              <a:t>care spending and patient outcomes</a:t>
            </a:r>
          </a:p>
        </p:txBody>
      </p:sp>
      <p:sp>
        <p:nvSpPr>
          <p:cNvPr id="4" name="Platshållare för innehåll 3">
            <a:extLst>
              <a:ext uri="{FF2B5EF4-FFF2-40B4-BE49-F238E27FC236}">
                <a16:creationId xmlns:a16="http://schemas.microsoft.com/office/drawing/2014/main" xmlns="" id="{C09CE2C1-4435-498D-AAB9-CE7DD7376B2C}"/>
              </a:ext>
            </a:extLst>
          </p:cNvPr>
          <p:cNvSpPr>
            <a:spLocks noGrp="1"/>
          </p:cNvSpPr>
          <p:nvPr>
            <p:ph idx="1"/>
          </p:nvPr>
        </p:nvSpPr>
        <p:spPr>
          <a:xfrm>
            <a:off x="594998" y="1596791"/>
            <a:ext cx="6256740" cy="4158000"/>
          </a:xfrm>
        </p:spPr>
        <p:txBody>
          <a:bodyPr>
            <a:normAutofit/>
          </a:bodyPr>
          <a:lstStyle/>
          <a:p>
            <a:pPr lvl="0"/>
            <a:r>
              <a:rPr lang="en-US" sz="2400"/>
              <a:t>Constrained resources and increasing demand for health care</a:t>
            </a:r>
          </a:p>
          <a:p>
            <a:pPr lvl="0"/>
            <a:endParaRPr lang="en-US" sz="2400"/>
          </a:p>
          <a:p>
            <a:pPr lvl="0"/>
            <a:r>
              <a:rPr lang="en-US" sz="2400"/>
              <a:t>Costs from investing in different areas of cancer care need to be weighed against potential improvements in patient outcomes</a:t>
            </a:r>
          </a:p>
          <a:p>
            <a:pPr lvl="0"/>
            <a:endParaRPr lang="en-US" sz="2400"/>
          </a:p>
          <a:p>
            <a:pPr lvl="0"/>
            <a:r>
              <a:rPr lang="en-US" sz="2400"/>
              <a:t>Use of scarce resources in a cost-effective and efficient way to ensure value-for-money for patients and taxpayers</a:t>
            </a:r>
          </a:p>
        </p:txBody>
      </p:sp>
      <p:pic>
        <p:nvPicPr>
          <p:cNvPr id="5" name="Bildobjekt 4" descr="Tugna:Balanced scale of Justice.svg - Wikipedia">
            <a:extLst>
              <a:ext uri="{FF2B5EF4-FFF2-40B4-BE49-F238E27FC236}">
                <a16:creationId xmlns:a16="http://schemas.microsoft.com/office/drawing/2014/main" xmlns="" id="{E8842630-922C-42AE-8DC8-7C3D893FB536}"/>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29260" y="1517125"/>
            <a:ext cx="5129285" cy="4022969"/>
          </a:xfrm>
          <a:prstGeom prst="rect">
            <a:avLst/>
          </a:prstGeom>
        </p:spPr>
      </p:pic>
      <p:sp>
        <p:nvSpPr>
          <p:cNvPr id="9" name="Rektangel 8">
            <a:extLst>
              <a:ext uri="{FF2B5EF4-FFF2-40B4-BE49-F238E27FC236}">
                <a16:creationId xmlns:a16="http://schemas.microsoft.com/office/drawing/2014/main" xmlns="" id="{B734BE94-414F-4973-B27E-D49D1FD8773F}"/>
              </a:ext>
            </a:extLst>
          </p:cNvPr>
          <p:cNvSpPr/>
          <p:nvPr/>
        </p:nvSpPr>
        <p:spPr>
          <a:xfrm>
            <a:off x="6573504" y="3476044"/>
            <a:ext cx="1725600" cy="707886"/>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a:t>Health care spending (€)</a:t>
            </a:r>
          </a:p>
        </p:txBody>
      </p:sp>
      <p:sp>
        <p:nvSpPr>
          <p:cNvPr id="10" name="Rektangel 9">
            <a:extLst>
              <a:ext uri="{FF2B5EF4-FFF2-40B4-BE49-F238E27FC236}">
                <a16:creationId xmlns:a16="http://schemas.microsoft.com/office/drawing/2014/main" xmlns="" id="{39D58AC1-4BDC-4B91-A89A-8804ADF0A2F8}"/>
              </a:ext>
            </a:extLst>
          </p:cNvPr>
          <p:cNvSpPr/>
          <p:nvPr/>
        </p:nvSpPr>
        <p:spPr>
          <a:xfrm>
            <a:off x="9758997" y="3504156"/>
            <a:ext cx="2169788" cy="707886"/>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a:t>Patient outcomes (Health)</a:t>
            </a:r>
          </a:p>
        </p:txBody>
      </p:sp>
    </p:spTree>
    <p:extLst>
      <p:ext uri="{BB962C8B-B14F-4D97-AF65-F5344CB8AC3E}">
        <p14:creationId xmlns:p14="http://schemas.microsoft.com/office/powerpoint/2010/main" val="2715208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997" y="448201"/>
            <a:ext cx="11006603" cy="1152000"/>
          </a:xfrm>
        </p:spPr>
        <p:txBody>
          <a:bodyPr>
            <a:normAutofit fontScale="90000"/>
          </a:bodyPr>
          <a:lstStyle/>
          <a:p>
            <a:r>
              <a:rPr lang="en-GB" smtClean="0"/>
              <a:t>How to improve access to cancer medicines in Europe</a:t>
            </a:r>
            <a:endParaRPr lang="en-GB"/>
          </a:p>
        </p:txBody>
      </p:sp>
      <p:pic>
        <p:nvPicPr>
          <p:cNvPr id="6" name="Platshållare för innehåll 5"/>
          <p:cNvPicPr>
            <a:picLocks noGrp="1" noChangeAspect="1"/>
          </p:cNvPicPr>
          <p:nvPr>
            <p:ph sz="half" idx="1"/>
          </p:nvPr>
        </p:nvPicPr>
        <p:blipFill>
          <a:blip r:embed="rId3"/>
          <a:stretch>
            <a:fillRect/>
          </a:stretch>
        </p:blipFill>
        <p:spPr>
          <a:xfrm>
            <a:off x="518346" y="1603737"/>
            <a:ext cx="5325241" cy="4160364"/>
          </a:xfrm>
          <a:prstGeom prst="rect">
            <a:avLst/>
          </a:prstGeom>
        </p:spPr>
      </p:pic>
      <p:sp>
        <p:nvSpPr>
          <p:cNvPr id="4" name="Platshållare för innehåll 3"/>
          <p:cNvSpPr>
            <a:spLocks noGrp="1"/>
          </p:cNvSpPr>
          <p:nvPr>
            <p:ph sz="half" idx="2"/>
          </p:nvPr>
        </p:nvSpPr>
        <p:spPr/>
        <p:txBody>
          <a:bodyPr>
            <a:normAutofit lnSpcReduction="10000"/>
          </a:bodyPr>
          <a:lstStyle/>
          <a:p>
            <a:r>
              <a:rPr lang="en-GB" smtClean="0"/>
              <a:t>Prices must be aligned with ability to pay in countries with low income per capita</a:t>
            </a:r>
          </a:p>
          <a:p>
            <a:r>
              <a:rPr lang="en-GB" smtClean="0"/>
              <a:t>Payment per patient treated should be the new model</a:t>
            </a:r>
          </a:p>
          <a:p>
            <a:pPr lvl="1"/>
            <a:r>
              <a:rPr lang="en-GB" smtClean="0"/>
              <a:t>Differentiated by indication</a:t>
            </a:r>
          </a:p>
          <a:p>
            <a:pPr lvl="1"/>
            <a:r>
              <a:rPr lang="en-GB" smtClean="0"/>
              <a:t>Helps the problem how pay for combination therapies</a:t>
            </a:r>
          </a:p>
          <a:p>
            <a:r>
              <a:rPr lang="en-GB" smtClean="0"/>
              <a:t>Measures needed for improved accountability in health care spending</a:t>
            </a:r>
            <a:endParaRPr lang="en-GB"/>
          </a:p>
        </p:txBody>
      </p:sp>
      <p:sp>
        <p:nvSpPr>
          <p:cNvPr id="5" name="Platshållare för bildnummer 4"/>
          <p:cNvSpPr>
            <a:spLocks noGrp="1"/>
          </p:cNvSpPr>
          <p:nvPr>
            <p:ph type="sldNum" sz="quarter" idx="4"/>
          </p:nvPr>
        </p:nvSpPr>
        <p:spPr/>
        <p:txBody>
          <a:bodyPr/>
          <a:lstStyle/>
          <a:p>
            <a:fld id="{2758A342-E0A6-47ED-8477-0E81FB102B3E}" type="slidenum">
              <a:rPr lang="en-GB" noProof="0" smtClean="0"/>
              <a:t>13</a:t>
            </a:fld>
            <a:endParaRPr lang="en-GB" noProof="0"/>
          </a:p>
        </p:txBody>
      </p:sp>
    </p:spTree>
    <p:extLst>
      <p:ext uri="{BB962C8B-B14F-4D97-AF65-F5344CB8AC3E}">
        <p14:creationId xmlns:p14="http://schemas.microsoft.com/office/powerpoint/2010/main" val="171747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FCEBF09-4116-41A1-96C1-8932C377BF81}"/>
              </a:ext>
            </a:extLst>
          </p:cNvPr>
          <p:cNvSpPr>
            <a:spLocks noGrp="1"/>
          </p:cNvSpPr>
          <p:nvPr>
            <p:ph type="ctrTitle"/>
          </p:nvPr>
        </p:nvSpPr>
        <p:spPr>
          <a:xfrm>
            <a:off x="323048" y="3339777"/>
            <a:ext cx="7128791" cy="1198002"/>
          </a:xfrm>
        </p:spPr>
        <p:txBody>
          <a:bodyPr/>
          <a:lstStyle/>
          <a:p>
            <a:r>
              <a:rPr lang="en-US" sz="2800"/>
              <a:t>The full Comparator report is available at: </a:t>
            </a:r>
            <a:r>
              <a:rPr lang="en-US" sz="2400">
                <a:hlinkClick r:id="rId3">
                  <a:extLst>
                    <a:ext uri="{A12FA001-AC4F-418D-AE19-62706E023703}">
                      <ahyp:hlinkClr xmlns:ahyp="http://schemas.microsoft.com/office/drawing/2018/hyperlinkcolor" xmlns="" val="tx"/>
                    </a:ext>
                  </a:extLst>
                </a:hlinkClick>
              </a:rPr>
              <a:t>https://ihe.se/en/publicering/comparator-report-on-cancer-in-europe-2019/</a:t>
            </a:r>
            <a:endParaRPr lang="en-US"/>
          </a:p>
        </p:txBody>
      </p:sp>
      <p:sp>
        <p:nvSpPr>
          <p:cNvPr id="4" name="Platshållare för text 3">
            <a:extLst>
              <a:ext uri="{FF2B5EF4-FFF2-40B4-BE49-F238E27FC236}">
                <a16:creationId xmlns:a16="http://schemas.microsoft.com/office/drawing/2014/main" xmlns="" id="{A13485DB-A8E8-4A8D-A65B-51941C26895C}"/>
              </a:ext>
            </a:extLst>
          </p:cNvPr>
          <p:cNvSpPr>
            <a:spLocks noGrp="1"/>
          </p:cNvSpPr>
          <p:nvPr>
            <p:ph type="body" sz="quarter" idx="11"/>
          </p:nvPr>
        </p:nvSpPr>
        <p:spPr>
          <a:xfrm>
            <a:off x="416566" y="4649826"/>
            <a:ext cx="7056437" cy="1470419"/>
          </a:xfrm>
        </p:spPr>
        <p:txBody>
          <a:bodyPr>
            <a:noAutofit/>
          </a:bodyPr>
          <a:lstStyle/>
          <a:p>
            <a:r>
              <a:rPr lang="en-US" sz="1200" b="1"/>
              <a:t>Please cite this report as:</a:t>
            </a:r>
          </a:p>
          <a:p>
            <a:r>
              <a:rPr lang="en-US" sz="1200"/>
              <a:t>Hofmarcher, T., Brådvik, G., </a:t>
            </a:r>
            <a:r>
              <a:rPr lang="en-US" sz="1200" err="1"/>
              <a:t>Svedman</a:t>
            </a:r>
            <a:r>
              <a:rPr lang="en-US" sz="1200"/>
              <a:t>, C., Lindgren, P., Jönsson, B., Wilking, N. (2019) Comparator Report on Cancer in Europe 2019 – Disease Burden, Costs and Access to Medicines. IHE Report 2019:7. IHE: Lund, Sweden.</a:t>
            </a:r>
          </a:p>
          <a:p>
            <a:r>
              <a:rPr lang="en-US" sz="1200" b="1"/>
              <a:t>Related publication:</a:t>
            </a:r>
          </a:p>
          <a:p>
            <a:r>
              <a:rPr lang="en-US" sz="1200"/>
              <a:t>Hofmarcher, T., Lindgren, P., Wilking, N., Jönsson, B. (2020) The cost of cancer in Europe 2018. European Journal of Cancer. (forthcoming).</a:t>
            </a:r>
          </a:p>
        </p:txBody>
      </p:sp>
      <p:sp>
        <p:nvSpPr>
          <p:cNvPr id="6" name="Platshållare för text 5">
            <a:extLst>
              <a:ext uri="{FF2B5EF4-FFF2-40B4-BE49-F238E27FC236}">
                <a16:creationId xmlns:a16="http://schemas.microsoft.com/office/drawing/2014/main" xmlns="" id="{A4D2EF64-3675-48F9-9E5C-DBB9FF699F8F}"/>
              </a:ext>
            </a:extLst>
          </p:cNvPr>
          <p:cNvSpPr>
            <a:spLocks noGrp="1"/>
          </p:cNvSpPr>
          <p:nvPr>
            <p:ph type="body" sz="quarter" idx="13"/>
          </p:nvPr>
        </p:nvSpPr>
        <p:spPr>
          <a:xfrm>
            <a:off x="416567" y="6278980"/>
            <a:ext cx="3309614" cy="295654"/>
          </a:xfrm>
        </p:spPr>
        <p:txBody>
          <a:bodyPr>
            <a:normAutofit fontScale="92500" lnSpcReduction="20000"/>
          </a:bodyPr>
          <a:lstStyle/>
          <a:p>
            <a:endParaRPr lang="sv-SE"/>
          </a:p>
        </p:txBody>
      </p:sp>
      <p:pic>
        <p:nvPicPr>
          <p:cNvPr id="8" name="Platshållare för bild 2" descr="En bild som visar klocka, mätare&#10;&#10;Automatiskt genererad beskrivning">
            <a:extLst>
              <a:ext uri="{FF2B5EF4-FFF2-40B4-BE49-F238E27FC236}">
                <a16:creationId xmlns:a16="http://schemas.microsoft.com/office/drawing/2014/main" xmlns="" id="{4EB3A560-1B32-4CD4-A403-14011190161F}"/>
              </a:ext>
            </a:extLst>
          </p:cNvPr>
          <p:cNvPicPr>
            <a:picLocks noGrp="1" noChangeAspect="1"/>
          </p:cNvPicPr>
          <p:nvPr>
            <p:ph type="pic" sz="quarter" idx="14"/>
          </p:nvPr>
        </p:nvPicPr>
        <p:blipFill>
          <a:blip r:embed="rId4"/>
          <a:srcRect t="15" b="15"/>
          <a:stretch>
            <a:fillRect/>
          </a:stretch>
        </p:blipFill>
        <p:spPr>
          <a:xfrm>
            <a:off x="8564563" y="1609725"/>
            <a:ext cx="3306762" cy="4668838"/>
          </a:xfrm>
        </p:spPr>
      </p:pic>
    </p:spTree>
    <p:extLst>
      <p:ext uri="{BB962C8B-B14F-4D97-AF65-F5344CB8AC3E}">
        <p14:creationId xmlns:p14="http://schemas.microsoft.com/office/powerpoint/2010/main" val="500213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29FF5BC-20D2-47C9-9A92-36478BE27FED}"/>
              </a:ext>
            </a:extLst>
          </p:cNvPr>
          <p:cNvSpPr>
            <a:spLocks noGrp="1"/>
          </p:cNvSpPr>
          <p:nvPr>
            <p:ph type="title"/>
          </p:nvPr>
        </p:nvSpPr>
        <p:spPr/>
        <p:txBody>
          <a:bodyPr/>
          <a:lstStyle/>
          <a:p>
            <a:r>
              <a:rPr lang="en-US"/>
              <a:t>Cancer mortality by age group</a:t>
            </a:r>
            <a:endParaRPr lang="en-US" noProof="0"/>
          </a:p>
        </p:txBody>
      </p:sp>
      <p:sp>
        <p:nvSpPr>
          <p:cNvPr id="5" name="Rektangel 4">
            <a:extLst>
              <a:ext uri="{FF2B5EF4-FFF2-40B4-BE49-F238E27FC236}">
                <a16:creationId xmlns:a16="http://schemas.microsoft.com/office/drawing/2014/main" xmlns="" id="{A53B5EC4-F667-4B5A-B63D-C2DD387B091C}"/>
              </a:ext>
            </a:extLst>
          </p:cNvPr>
          <p:cNvSpPr/>
          <p:nvPr/>
        </p:nvSpPr>
        <p:spPr>
          <a:xfrm>
            <a:off x="610330" y="5053416"/>
            <a:ext cx="6732088" cy="338554"/>
          </a:xfrm>
          <a:prstGeom prst="rect">
            <a:avLst/>
          </a:prstGeom>
        </p:spPr>
        <p:txBody>
          <a:bodyPr wrap="square">
            <a:spAutoFit/>
          </a:bodyPr>
          <a:lstStyle/>
          <a:p>
            <a:r>
              <a:rPr lang="en-US" sz="1600"/>
              <a:t>Cancer mortality by age group (1995=base year) in Europe, 1995–2017</a:t>
            </a:r>
            <a:endParaRPr lang="sv-SE" sz="1400"/>
          </a:p>
        </p:txBody>
      </p:sp>
      <p:sp>
        <p:nvSpPr>
          <p:cNvPr id="6" name="Rektangel 5">
            <a:extLst>
              <a:ext uri="{FF2B5EF4-FFF2-40B4-BE49-F238E27FC236}">
                <a16:creationId xmlns:a16="http://schemas.microsoft.com/office/drawing/2014/main" xmlns="" id="{DD23B4A6-E97D-4E6C-85D3-5B6BF8BB2980}"/>
              </a:ext>
            </a:extLst>
          </p:cNvPr>
          <p:cNvSpPr/>
          <p:nvPr/>
        </p:nvSpPr>
        <p:spPr>
          <a:xfrm>
            <a:off x="610331" y="5427089"/>
            <a:ext cx="6732088" cy="461665"/>
          </a:xfrm>
          <a:prstGeom prst="rect">
            <a:avLst/>
          </a:prstGeom>
        </p:spPr>
        <p:txBody>
          <a:bodyPr wrap="square">
            <a:spAutoFit/>
          </a:bodyPr>
          <a:lstStyle/>
          <a:p>
            <a:r>
              <a:rPr lang="en-US" sz="1200"/>
              <a:t>Notes: Figures are based on </a:t>
            </a:r>
            <a:r>
              <a:rPr lang="en-US" sz="1200" u="sng"/>
              <a:t>total number of deaths </a:t>
            </a:r>
            <a:r>
              <a:rPr lang="en-US" sz="1200"/>
              <a:t>(not per 100,000 inhabitants)</a:t>
            </a:r>
          </a:p>
          <a:p>
            <a:r>
              <a:rPr lang="en-US" sz="1200"/>
              <a:t>Source: IARC and Eurostat</a:t>
            </a:r>
            <a:endParaRPr lang="sv-SE" sz="1200"/>
          </a:p>
        </p:txBody>
      </p:sp>
      <p:sp>
        <p:nvSpPr>
          <p:cNvPr id="7" name="Rektangel 6">
            <a:extLst>
              <a:ext uri="{FF2B5EF4-FFF2-40B4-BE49-F238E27FC236}">
                <a16:creationId xmlns:a16="http://schemas.microsoft.com/office/drawing/2014/main" xmlns="" id="{5CED1FDB-33D8-4E2D-9AB5-8DA80F879677}"/>
              </a:ext>
            </a:extLst>
          </p:cNvPr>
          <p:cNvSpPr/>
          <p:nvPr/>
        </p:nvSpPr>
        <p:spPr>
          <a:xfrm>
            <a:off x="8216634" y="2269067"/>
            <a:ext cx="3789099" cy="2092881"/>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a:t>Deaths from cancer are still increasing overall</a:t>
            </a:r>
          </a:p>
          <a:p>
            <a:endParaRPr lang="en-US" sz="1000"/>
          </a:p>
          <a:p>
            <a:r>
              <a:rPr lang="en-US" sz="2400"/>
              <a:t>In age groups below 65 years, deaths are (strongly) decreasing</a:t>
            </a:r>
          </a:p>
        </p:txBody>
      </p:sp>
      <p:sp>
        <p:nvSpPr>
          <p:cNvPr id="3" name="Platshållare för bildnummer 2">
            <a:extLst>
              <a:ext uri="{FF2B5EF4-FFF2-40B4-BE49-F238E27FC236}">
                <a16:creationId xmlns:a16="http://schemas.microsoft.com/office/drawing/2014/main" xmlns="" id="{CFECD20F-E1DA-4126-B1C9-172A15759D5C}"/>
              </a:ext>
            </a:extLst>
          </p:cNvPr>
          <p:cNvSpPr>
            <a:spLocks noGrp="1"/>
          </p:cNvSpPr>
          <p:nvPr>
            <p:ph type="sldNum" sz="quarter" idx="12"/>
          </p:nvPr>
        </p:nvSpPr>
        <p:spPr/>
        <p:txBody>
          <a:bodyPr/>
          <a:lstStyle/>
          <a:p>
            <a:fld id="{2758A342-E0A6-47ED-8477-0E81FB102B3E}" type="slidenum">
              <a:rPr lang="en-GB" noProof="0" smtClean="0"/>
              <a:t>2</a:t>
            </a:fld>
            <a:endParaRPr lang="en-GB" noProof="0"/>
          </a:p>
        </p:txBody>
      </p:sp>
      <p:pic>
        <p:nvPicPr>
          <p:cNvPr id="15" name="Platshållare för innehåll 14">
            <a:extLst>
              <a:ext uri="{FF2B5EF4-FFF2-40B4-BE49-F238E27FC236}">
                <a16:creationId xmlns:a16="http://schemas.microsoft.com/office/drawing/2014/main" xmlns="" id="{907CFE69-B4A3-4154-993F-E8618C580641}"/>
              </a:ext>
            </a:extLst>
          </p:cNvPr>
          <p:cNvPicPr>
            <a:picLocks noGrp="1" noChangeAspect="1"/>
          </p:cNvPicPr>
          <p:nvPr>
            <p:ph idx="1"/>
          </p:nvPr>
        </p:nvPicPr>
        <p:blipFill>
          <a:blip r:embed="rId3"/>
          <a:stretch>
            <a:fillRect/>
          </a:stretch>
        </p:blipFill>
        <p:spPr>
          <a:xfrm>
            <a:off x="683919" y="1292615"/>
            <a:ext cx="7443793" cy="3600000"/>
          </a:xfrm>
          <a:prstGeom prst="rect">
            <a:avLst/>
          </a:prstGeom>
        </p:spPr>
      </p:pic>
    </p:spTree>
    <p:extLst>
      <p:ext uri="{BB962C8B-B14F-4D97-AF65-F5344CB8AC3E}">
        <p14:creationId xmlns:p14="http://schemas.microsoft.com/office/powerpoint/2010/main" val="332230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29FF5BC-20D2-47C9-9A92-36478BE27FED}"/>
              </a:ext>
            </a:extLst>
          </p:cNvPr>
          <p:cNvSpPr>
            <a:spLocks noGrp="1"/>
          </p:cNvSpPr>
          <p:nvPr>
            <p:ph type="title"/>
          </p:nvPr>
        </p:nvSpPr>
        <p:spPr/>
        <p:txBody>
          <a:bodyPr>
            <a:normAutofit/>
          </a:bodyPr>
          <a:lstStyle/>
          <a:p>
            <a:r>
              <a:rPr lang="en-US"/>
              <a:t>Disease burden of cancer - DALYs</a:t>
            </a:r>
            <a:endParaRPr lang="en-US" noProof="0"/>
          </a:p>
        </p:txBody>
      </p:sp>
      <p:sp>
        <p:nvSpPr>
          <p:cNvPr id="8" name="Rektangel 7">
            <a:extLst>
              <a:ext uri="{FF2B5EF4-FFF2-40B4-BE49-F238E27FC236}">
                <a16:creationId xmlns:a16="http://schemas.microsoft.com/office/drawing/2014/main" xmlns="" id="{7572DEB0-17AB-4AAC-9D0C-6C5B8A654C3A}"/>
              </a:ext>
            </a:extLst>
          </p:cNvPr>
          <p:cNvSpPr/>
          <p:nvPr/>
        </p:nvSpPr>
        <p:spPr>
          <a:xfrm>
            <a:off x="8778553" y="1734544"/>
            <a:ext cx="2823047" cy="2585323"/>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a:t>Cancer is the 2</a:t>
            </a:r>
            <a:r>
              <a:rPr lang="en-US" baseline="30000"/>
              <a:t>nd</a:t>
            </a:r>
            <a:r>
              <a:rPr lang="en-US"/>
              <a:t> leading cause of DALYs behind cardiovascular diseases</a:t>
            </a:r>
          </a:p>
          <a:p>
            <a:endParaRPr lang="en-US"/>
          </a:p>
          <a:p>
            <a:r>
              <a:rPr lang="en-US"/>
              <a:t>Cancer has already become the leading cause of DALYs in many wealthier countries (BE, DK, FR, IS, IE, IT, LU, NL, NO, PT, SI, ES, CH, UK)</a:t>
            </a:r>
          </a:p>
        </p:txBody>
      </p:sp>
      <p:sp>
        <p:nvSpPr>
          <p:cNvPr id="9" name="Rektangel 8">
            <a:extLst>
              <a:ext uri="{FF2B5EF4-FFF2-40B4-BE49-F238E27FC236}">
                <a16:creationId xmlns:a16="http://schemas.microsoft.com/office/drawing/2014/main" xmlns="" id="{EFA542C7-AA20-4920-9B43-8B5504959D5D}"/>
              </a:ext>
            </a:extLst>
          </p:cNvPr>
          <p:cNvSpPr/>
          <p:nvPr/>
        </p:nvSpPr>
        <p:spPr>
          <a:xfrm>
            <a:off x="596852" y="5257619"/>
            <a:ext cx="7551048" cy="338554"/>
          </a:xfrm>
          <a:prstGeom prst="rect">
            <a:avLst/>
          </a:prstGeom>
        </p:spPr>
        <p:txBody>
          <a:bodyPr wrap="square">
            <a:spAutoFit/>
          </a:bodyPr>
          <a:lstStyle/>
          <a:p>
            <a:r>
              <a:rPr lang="en-US" sz="1600"/>
              <a:t>Disease burden of the largest disease groups in Europe, 2000 &amp; 2016</a:t>
            </a:r>
          </a:p>
        </p:txBody>
      </p:sp>
      <p:sp>
        <p:nvSpPr>
          <p:cNvPr id="10" name="Rektangel 9">
            <a:extLst>
              <a:ext uri="{FF2B5EF4-FFF2-40B4-BE49-F238E27FC236}">
                <a16:creationId xmlns:a16="http://schemas.microsoft.com/office/drawing/2014/main" xmlns="" id="{38836529-161D-4CA5-A27D-AF5DD9A2F463}"/>
              </a:ext>
            </a:extLst>
          </p:cNvPr>
          <p:cNvSpPr/>
          <p:nvPr/>
        </p:nvSpPr>
        <p:spPr>
          <a:xfrm>
            <a:off x="596852" y="5612777"/>
            <a:ext cx="7618040" cy="276999"/>
          </a:xfrm>
          <a:prstGeom prst="rect">
            <a:avLst/>
          </a:prstGeom>
        </p:spPr>
        <p:txBody>
          <a:bodyPr wrap="square">
            <a:spAutoFit/>
          </a:bodyPr>
          <a:lstStyle/>
          <a:p>
            <a:r>
              <a:rPr lang="en-US" sz="1200"/>
              <a:t>Source: WHO</a:t>
            </a:r>
            <a:endParaRPr lang="sv-SE" sz="1200"/>
          </a:p>
        </p:txBody>
      </p:sp>
      <p:sp>
        <p:nvSpPr>
          <p:cNvPr id="3" name="Platshållare för bildnummer 2">
            <a:extLst>
              <a:ext uri="{FF2B5EF4-FFF2-40B4-BE49-F238E27FC236}">
                <a16:creationId xmlns:a16="http://schemas.microsoft.com/office/drawing/2014/main" xmlns="" id="{9F05506F-7EBC-4208-A7EB-30699F391FD8}"/>
              </a:ext>
            </a:extLst>
          </p:cNvPr>
          <p:cNvSpPr>
            <a:spLocks noGrp="1"/>
          </p:cNvSpPr>
          <p:nvPr>
            <p:ph type="sldNum" sz="quarter" idx="12"/>
          </p:nvPr>
        </p:nvSpPr>
        <p:spPr/>
        <p:txBody>
          <a:bodyPr/>
          <a:lstStyle/>
          <a:p>
            <a:fld id="{2758A342-E0A6-47ED-8477-0E81FB102B3E}" type="slidenum">
              <a:rPr lang="en-GB" noProof="0" smtClean="0"/>
              <a:t>3</a:t>
            </a:fld>
            <a:endParaRPr lang="en-GB" noProof="0"/>
          </a:p>
        </p:txBody>
      </p:sp>
      <p:sp>
        <p:nvSpPr>
          <p:cNvPr id="12" name="Rektangel 11">
            <a:extLst>
              <a:ext uri="{FF2B5EF4-FFF2-40B4-BE49-F238E27FC236}">
                <a16:creationId xmlns:a16="http://schemas.microsoft.com/office/drawing/2014/main" xmlns="" id="{D52F14EB-170D-4FCB-960A-7FD2932E5E5F}"/>
              </a:ext>
            </a:extLst>
          </p:cNvPr>
          <p:cNvSpPr/>
          <p:nvPr/>
        </p:nvSpPr>
        <p:spPr>
          <a:xfrm>
            <a:off x="8772101" y="4637544"/>
            <a:ext cx="2823047" cy="1077218"/>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a:t>DALYs (Disability Adjusted Life Years) comprise the effect of premature mortality and morbidity of a disease</a:t>
            </a:r>
          </a:p>
        </p:txBody>
      </p:sp>
      <p:pic>
        <p:nvPicPr>
          <p:cNvPr id="6" name="Platshållare för innehåll 5">
            <a:extLst>
              <a:ext uri="{FF2B5EF4-FFF2-40B4-BE49-F238E27FC236}">
                <a16:creationId xmlns:a16="http://schemas.microsoft.com/office/drawing/2014/main" xmlns="" id="{F55DDD70-1D92-4CAF-AE27-B5C916DE6097}"/>
              </a:ext>
            </a:extLst>
          </p:cNvPr>
          <p:cNvPicPr>
            <a:picLocks noGrp="1" noChangeAspect="1"/>
          </p:cNvPicPr>
          <p:nvPr>
            <p:ph idx="1"/>
          </p:nvPr>
        </p:nvPicPr>
        <p:blipFill>
          <a:blip r:embed="rId3"/>
          <a:stretch>
            <a:fillRect/>
          </a:stretch>
        </p:blipFill>
        <p:spPr>
          <a:xfrm>
            <a:off x="714207" y="1533729"/>
            <a:ext cx="7745793" cy="3420000"/>
          </a:xfrm>
          <a:prstGeom prst="rect">
            <a:avLst/>
          </a:prstGeom>
        </p:spPr>
      </p:pic>
    </p:spTree>
    <p:extLst>
      <p:ext uri="{BB962C8B-B14F-4D97-AF65-F5344CB8AC3E}">
        <p14:creationId xmlns:p14="http://schemas.microsoft.com/office/powerpoint/2010/main" val="337149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xmlns="" id="{36207809-B2D9-4AFD-9E97-EABF46A0C59B}"/>
              </a:ext>
            </a:extLst>
          </p:cNvPr>
          <p:cNvSpPr>
            <a:spLocks noGrp="1"/>
          </p:cNvSpPr>
          <p:nvPr>
            <p:ph type="sldNum" sz="quarter" idx="12"/>
          </p:nvPr>
        </p:nvSpPr>
        <p:spPr/>
        <p:txBody>
          <a:bodyPr/>
          <a:lstStyle/>
          <a:p>
            <a:fld id="{2758A342-E0A6-47ED-8477-0E81FB102B3E}" type="slidenum">
              <a:rPr lang="en-GB" noProof="0" smtClean="0"/>
              <a:t>4</a:t>
            </a:fld>
            <a:endParaRPr lang="en-GB" noProof="0"/>
          </a:p>
        </p:txBody>
      </p:sp>
      <p:sp>
        <p:nvSpPr>
          <p:cNvPr id="3" name="Rubrik 2">
            <a:extLst>
              <a:ext uri="{FF2B5EF4-FFF2-40B4-BE49-F238E27FC236}">
                <a16:creationId xmlns:a16="http://schemas.microsoft.com/office/drawing/2014/main" xmlns="" id="{74949A11-7EDD-4433-8097-D44AD60BE566}"/>
              </a:ext>
            </a:extLst>
          </p:cNvPr>
          <p:cNvSpPr>
            <a:spLocks noGrp="1"/>
          </p:cNvSpPr>
          <p:nvPr>
            <p:ph type="title"/>
          </p:nvPr>
        </p:nvSpPr>
        <p:spPr/>
        <p:txBody>
          <a:bodyPr>
            <a:normAutofit/>
          </a:bodyPr>
          <a:lstStyle/>
          <a:p>
            <a:r>
              <a:rPr lang="en-US"/>
              <a:t>Direct costs of cancer in 2018</a:t>
            </a:r>
          </a:p>
        </p:txBody>
      </p:sp>
      <p:pic>
        <p:nvPicPr>
          <p:cNvPr id="5" name="Platshållare för innehåll 4">
            <a:extLst>
              <a:ext uri="{FF2B5EF4-FFF2-40B4-BE49-F238E27FC236}">
                <a16:creationId xmlns:a16="http://schemas.microsoft.com/office/drawing/2014/main" xmlns="" id="{AF73D118-2299-42AE-A1F8-A223EA9C3EE3}"/>
              </a:ext>
            </a:extLst>
          </p:cNvPr>
          <p:cNvPicPr>
            <a:picLocks noGrp="1" noChangeAspect="1"/>
          </p:cNvPicPr>
          <p:nvPr>
            <p:ph idx="1"/>
          </p:nvPr>
        </p:nvPicPr>
        <p:blipFill>
          <a:blip r:embed="rId3"/>
          <a:stretch>
            <a:fillRect/>
          </a:stretch>
        </p:blipFill>
        <p:spPr>
          <a:xfrm>
            <a:off x="682678" y="1548244"/>
            <a:ext cx="7091612" cy="3600000"/>
          </a:xfrm>
          <a:prstGeom prst="rect">
            <a:avLst/>
          </a:prstGeom>
        </p:spPr>
      </p:pic>
      <p:sp>
        <p:nvSpPr>
          <p:cNvPr id="7" name="Rektangel 6">
            <a:extLst>
              <a:ext uri="{FF2B5EF4-FFF2-40B4-BE49-F238E27FC236}">
                <a16:creationId xmlns:a16="http://schemas.microsoft.com/office/drawing/2014/main" xmlns="" id="{8E484E47-D0C7-43C8-9CEA-C06E0C0F8182}"/>
              </a:ext>
            </a:extLst>
          </p:cNvPr>
          <p:cNvSpPr/>
          <p:nvPr/>
        </p:nvSpPr>
        <p:spPr>
          <a:xfrm>
            <a:off x="8144933" y="1137642"/>
            <a:ext cx="3364389" cy="2862322"/>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a:t>All countries spent between </a:t>
            </a:r>
          </a:p>
          <a:p>
            <a:r>
              <a:rPr lang="en-US" sz="2000" b="1"/>
              <a:t>4–7% of total health expenditure on cancer in 2018</a:t>
            </a:r>
          </a:p>
          <a:p>
            <a:endParaRPr lang="en-US" sz="2000"/>
          </a:p>
          <a:p>
            <a:r>
              <a:rPr lang="en-US" sz="2000"/>
              <a:t>5-fold difference between lowest spender (€70, Romania) and highest spender (€352, Switzerland) if PPP-adjusted (if not, 14-fold difference!)</a:t>
            </a:r>
          </a:p>
        </p:txBody>
      </p:sp>
      <p:sp>
        <p:nvSpPr>
          <p:cNvPr id="8" name="Rektangel 7">
            <a:extLst>
              <a:ext uri="{FF2B5EF4-FFF2-40B4-BE49-F238E27FC236}">
                <a16:creationId xmlns:a16="http://schemas.microsoft.com/office/drawing/2014/main" xmlns="" id="{4D4BA688-51DA-44B5-841B-155D6FEBA9EA}"/>
              </a:ext>
            </a:extLst>
          </p:cNvPr>
          <p:cNvSpPr/>
          <p:nvPr/>
        </p:nvSpPr>
        <p:spPr>
          <a:xfrm>
            <a:off x="596852" y="5230798"/>
            <a:ext cx="7284878" cy="338554"/>
          </a:xfrm>
          <a:prstGeom prst="rect">
            <a:avLst/>
          </a:prstGeom>
        </p:spPr>
        <p:txBody>
          <a:bodyPr wrap="square">
            <a:spAutoFit/>
          </a:bodyPr>
          <a:lstStyle/>
          <a:p>
            <a:r>
              <a:rPr lang="en-US" sz="1600"/>
              <a:t>Direct costs of cancer per capita (in €), 2018</a:t>
            </a:r>
            <a:endParaRPr lang="sv-SE" sz="1600"/>
          </a:p>
        </p:txBody>
      </p:sp>
      <p:sp>
        <p:nvSpPr>
          <p:cNvPr id="9" name="Rektangel 8">
            <a:extLst>
              <a:ext uri="{FF2B5EF4-FFF2-40B4-BE49-F238E27FC236}">
                <a16:creationId xmlns:a16="http://schemas.microsoft.com/office/drawing/2014/main" xmlns="" id="{71A46B0F-E9BD-46FB-B02F-C51547707901}"/>
              </a:ext>
            </a:extLst>
          </p:cNvPr>
          <p:cNvSpPr/>
          <p:nvPr/>
        </p:nvSpPr>
        <p:spPr>
          <a:xfrm>
            <a:off x="8144933" y="4889361"/>
            <a:ext cx="3364389" cy="923330"/>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b="1"/>
              <a:t>Direct costs = </a:t>
            </a:r>
            <a:r>
              <a:rPr lang="en-US"/>
              <a:t>resources within the health care system (medical equipment, staff, medicines, etc.)</a:t>
            </a:r>
          </a:p>
        </p:txBody>
      </p:sp>
      <p:sp>
        <p:nvSpPr>
          <p:cNvPr id="10" name="Rektangel 9">
            <a:extLst>
              <a:ext uri="{FF2B5EF4-FFF2-40B4-BE49-F238E27FC236}">
                <a16:creationId xmlns:a16="http://schemas.microsoft.com/office/drawing/2014/main" xmlns="" id="{508F6F14-45F5-4E7A-AFC3-CD1359E75521}"/>
              </a:ext>
            </a:extLst>
          </p:cNvPr>
          <p:cNvSpPr/>
          <p:nvPr/>
        </p:nvSpPr>
        <p:spPr>
          <a:xfrm>
            <a:off x="596852" y="5510800"/>
            <a:ext cx="7369701" cy="461665"/>
          </a:xfrm>
          <a:prstGeom prst="rect">
            <a:avLst/>
          </a:prstGeom>
        </p:spPr>
        <p:txBody>
          <a:bodyPr wrap="square">
            <a:spAutoFit/>
          </a:bodyPr>
          <a:lstStyle/>
          <a:p>
            <a:r>
              <a:rPr lang="en-US" sz="1200"/>
              <a:t>Notes: Hatched bars indicate that the direct costs are estimated based on data from similar countries; see Appendix for methodology. The blue bar for CH is truncated - its true size is €511. </a:t>
            </a:r>
          </a:p>
        </p:txBody>
      </p:sp>
    </p:spTree>
    <p:extLst>
      <p:ext uri="{BB962C8B-B14F-4D97-AF65-F5344CB8AC3E}">
        <p14:creationId xmlns:p14="http://schemas.microsoft.com/office/powerpoint/2010/main" val="56584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29FF5BC-20D2-47C9-9A92-36478BE27FED}"/>
              </a:ext>
            </a:extLst>
          </p:cNvPr>
          <p:cNvSpPr>
            <a:spLocks noGrp="1"/>
          </p:cNvSpPr>
          <p:nvPr>
            <p:ph type="title"/>
          </p:nvPr>
        </p:nvSpPr>
        <p:spPr/>
        <p:txBody>
          <a:bodyPr>
            <a:normAutofit fontScale="90000"/>
          </a:bodyPr>
          <a:lstStyle/>
          <a:p>
            <a:r>
              <a:rPr lang="en-US" dirty="0" smtClean="0"/>
              <a:t>Cancer </a:t>
            </a:r>
            <a:r>
              <a:rPr lang="en-US" dirty="0"/>
              <a:t>medicines account for a growing share of direct costs</a:t>
            </a:r>
            <a:endParaRPr lang="en-US" noProof="0" dirty="0"/>
          </a:p>
        </p:txBody>
      </p:sp>
      <p:sp>
        <p:nvSpPr>
          <p:cNvPr id="9" name="Rektangel 8">
            <a:extLst>
              <a:ext uri="{FF2B5EF4-FFF2-40B4-BE49-F238E27FC236}">
                <a16:creationId xmlns:a16="http://schemas.microsoft.com/office/drawing/2014/main" xmlns="" id="{B2757ECB-5825-43F0-A50D-1E450D26841B}"/>
              </a:ext>
            </a:extLst>
          </p:cNvPr>
          <p:cNvSpPr/>
          <p:nvPr/>
        </p:nvSpPr>
        <p:spPr>
          <a:xfrm>
            <a:off x="8622476" y="1792659"/>
            <a:ext cx="2979124" cy="3139321"/>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a:t>Share of cancer medicines increased from 17% to 31% in Europe</a:t>
            </a:r>
          </a:p>
          <a:p>
            <a:endParaRPr lang="en-US"/>
          </a:p>
          <a:p>
            <a:r>
              <a:rPr lang="en-US"/>
              <a:t>Poorer countries spend a larger share of direct costs spent on cancer medicines</a:t>
            </a:r>
          </a:p>
          <a:p>
            <a:endParaRPr lang="en-US"/>
          </a:p>
          <a:p>
            <a:r>
              <a:rPr lang="en-US"/>
              <a:t>Wealthiest countries spend the lowest share of direct costs on cancer medicines</a:t>
            </a:r>
          </a:p>
        </p:txBody>
      </p:sp>
      <p:sp>
        <p:nvSpPr>
          <p:cNvPr id="6" name="Platshållare för bildnummer 5">
            <a:extLst>
              <a:ext uri="{FF2B5EF4-FFF2-40B4-BE49-F238E27FC236}">
                <a16:creationId xmlns:a16="http://schemas.microsoft.com/office/drawing/2014/main" xmlns="" id="{11D74DB5-17E7-412C-9CCE-8B90509D0D7B}"/>
              </a:ext>
            </a:extLst>
          </p:cNvPr>
          <p:cNvSpPr>
            <a:spLocks noGrp="1"/>
          </p:cNvSpPr>
          <p:nvPr>
            <p:ph type="sldNum" sz="quarter" idx="12"/>
          </p:nvPr>
        </p:nvSpPr>
        <p:spPr/>
        <p:txBody>
          <a:bodyPr/>
          <a:lstStyle/>
          <a:p>
            <a:fld id="{2758A342-E0A6-47ED-8477-0E81FB102B3E}" type="slidenum">
              <a:rPr lang="en-GB" noProof="0" smtClean="0"/>
              <a:t>5</a:t>
            </a:fld>
            <a:endParaRPr lang="en-GB" noProof="0"/>
          </a:p>
        </p:txBody>
      </p:sp>
      <p:pic>
        <p:nvPicPr>
          <p:cNvPr id="5" name="Platshållare för innehåll 4">
            <a:extLst>
              <a:ext uri="{FF2B5EF4-FFF2-40B4-BE49-F238E27FC236}">
                <a16:creationId xmlns:a16="http://schemas.microsoft.com/office/drawing/2014/main" xmlns="" id="{3D4C545C-3325-4C5B-8A0E-77415F669445}"/>
              </a:ext>
            </a:extLst>
          </p:cNvPr>
          <p:cNvPicPr>
            <a:picLocks noGrp="1" noChangeAspect="1"/>
          </p:cNvPicPr>
          <p:nvPr>
            <p:ph idx="1"/>
          </p:nvPr>
        </p:nvPicPr>
        <p:blipFill>
          <a:blip r:embed="rId3"/>
          <a:stretch>
            <a:fillRect/>
          </a:stretch>
        </p:blipFill>
        <p:spPr>
          <a:xfrm>
            <a:off x="686303" y="1599919"/>
            <a:ext cx="7443793" cy="3600000"/>
          </a:xfrm>
          <a:prstGeom prst="rect">
            <a:avLst/>
          </a:prstGeom>
        </p:spPr>
      </p:pic>
      <p:sp>
        <p:nvSpPr>
          <p:cNvPr id="12" name="Rektangel 11">
            <a:extLst>
              <a:ext uri="{FF2B5EF4-FFF2-40B4-BE49-F238E27FC236}">
                <a16:creationId xmlns:a16="http://schemas.microsoft.com/office/drawing/2014/main" xmlns="" id="{32BD1FD6-2C72-43FE-89AE-03AEEA291D87}"/>
              </a:ext>
            </a:extLst>
          </p:cNvPr>
          <p:cNvSpPr/>
          <p:nvPr/>
        </p:nvSpPr>
        <p:spPr>
          <a:xfrm>
            <a:off x="596852" y="5230798"/>
            <a:ext cx="7284878" cy="338554"/>
          </a:xfrm>
          <a:prstGeom prst="rect">
            <a:avLst/>
          </a:prstGeom>
        </p:spPr>
        <p:txBody>
          <a:bodyPr wrap="square">
            <a:spAutoFit/>
          </a:bodyPr>
          <a:lstStyle/>
          <a:p>
            <a:r>
              <a:rPr lang="en-US" sz="1600"/>
              <a:t>Share of the cost of cancer medicines on the direct costs of cancer, 2008 &amp; 2018</a:t>
            </a:r>
          </a:p>
        </p:txBody>
      </p:sp>
      <p:sp>
        <p:nvSpPr>
          <p:cNvPr id="14" name="Rektangel 13">
            <a:extLst>
              <a:ext uri="{FF2B5EF4-FFF2-40B4-BE49-F238E27FC236}">
                <a16:creationId xmlns:a16="http://schemas.microsoft.com/office/drawing/2014/main" xmlns="" id="{5E888E4D-5F0F-44A3-8608-9DA9A84AE24E}"/>
              </a:ext>
            </a:extLst>
          </p:cNvPr>
          <p:cNvSpPr/>
          <p:nvPr/>
        </p:nvSpPr>
        <p:spPr>
          <a:xfrm>
            <a:off x="596852" y="5510800"/>
            <a:ext cx="7369701" cy="461665"/>
          </a:xfrm>
          <a:prstGeom prst="rect">
            <a:avLst/>
          </a:prstGeom>
        </p:spPr>
        <p:txBody>
          <a:bodyPr wrap="square">
            <a:spAutoFit/>
          </a:bodyPr>
          <a:lstStyle/>
          <a:p>
            <a:r>
              <a:rPr lang="en-US" sz="1200"/>
              <a:t>Notes: Hatched bars indicate that data for cancer medicines for EE, EL, and LU only comprise retail sales. * The share in 2008 for PT is from 2010, for RO from 2009, and for LV from 2014.</a:t>
            </a:r>
          </a:p>
        </p:txBody>
      </p:sp>
    </p:spTree>
    <p:extLst>
      <p:ext uri="{BB962C8B-B14F-4D97-AF65-F5344CB8AC3E}">
        <p14:creationId xmlns:p14="http://schemas.microsoft.com/office/powerpoint/2010/main" val="1276457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xmlns="" id="{7D3C6483-F2C1-4B35-BB24-672FD4F90CA7}"/>
              </a:ext>
            </a:extLst>
          </p:cNvPr>
          <p:cNvSpPr>
            <a:spLocks noGrp="1"/>
          </p:cNvSpPr>
          <p:nvPr>
            <p:ph type="sldNum" sz="quarter" idx="12"/>
          </p:nvPr>
        </p:nvSpPr>
        <p:spPr/>
        <p:txBody>
          <a:bodyPr/>
          <a:lstStyle/>
          <a:p>
            <a:fld id="{2758A342-E0A6-47ED-8477-0E81FB102B3E}" type="slidenum">
              <a:rPr lang="en-GB" noProof="0" smtClean="0"/>
              <a:t>6</a:t>
            </a:fld>
            <a:endParaRPr lang="en-GB" noProof="0" dirty="0"/>
          </a:p>
        </p:txBody>
      </p:sp>
      <p:sp>
        <p:nvSpPr>
          <p:cNvPr id="3" name="Rubrik 2">
            <a:extLst>
              <a:ext uri="{FF2B5EF4-FFF2-40B4-BE49-F238E27FC236}">
                <a16:creationId xmlns:a16="http://schemas.microsoft.com/office/drawing/2014/main" xmlns="" id="{5952A6F4-2357-43B4-99A8-B07D0456803A}"/>
              </a:ext>
            </a:extLst>
          </p:cNvPr>
          <p:cNvSpPr>
            <a:spLocks noGrp="1"/>
          </p:cNvSpPr>
          <p:nvPr>
            <p:ph type="title"/>
          </p:nvPr>
        </p:nvSpPr>
        <p:spPr/>
        <p:txBody>
          <a:bodyPr>
            <a:normAutofit/>
          </a:bodyPr>
          <a:lstStyle/>
          <a:p>
            <a:r>
              <a:rPr lang="en-US" dirty="0"/>
              <a:t>Total costs of cancer between 1995–2018</a:t>
            </a:r>
          </a:p>
        </p:txBody>
      </p:sp>
      <p:sp>
        <p:nvSpPr>
          <p:cNvPr id="7" name="Rektangel 6">
            <a:extLst>
              <a:ext uri="{FF2B5EF4-FFF2-40B4-BE49-F238E27FC236}">
                <a16:creationId xmlns:a16="http://schemas.microsoft.com/office/drawing/2014/main" xmlns="" id="{F304CE0F-0E94-4A5B-844F-5978D9960A1F}"/>
              </a:ext>
            </a:extLst>
          </p:cNvPr>
          <p:cNvSpPr/>
          <p:nvPr/>
        </p:nvSpPr>
        <p:spPr>
          <a:xfrm>
            <a:off x="587645" y="5243759"/>
            <a:ext cx="7507734" cy="338554"/>
          </a:xfrm>
          <a:prstGeom prst="rect">
            <a:avLst/>
          </a:prstGeom>
        </p:spPr>
        <p:txBody>
          <a:bodyPr wrap="square">
            <a:spAutoFit/>
          </a:bodyPr>
          <a:lstStyle/>
          <a:p>
            <a:r>
              <a:rPr lang="en-US" sz="1600" dirty="0"/>
              <a:t>Total costs of cancer in Europe (in billion €; 2018 prices &amp; exchange rates), 1995–2018</a:t>
            </a:r>
            <a:endParaRPr lang="sv-SE" sz="1600" dirty="0"/>
          </a:p>
        </p:txBody>
      </p:sp>
      <p:sp>
        <p:nvSpPr>
          <p:cNvPr id="8" name="Rektangel 7">
            <a:extLst>
              <a:ext uri="{FF2B5EF4-FFF2-40B4-BE49-F238E27FC236}">
                <a16:creationId xmlns:a16="http://schemas.microsoft.com/office/drawing/2014/main" xmlns="" id="{C0706AA1-1CDC-4CFA-952E-6D018EC4C4FD}"/>
              </a:ext>
            </a:extLst>
          </p:cNvPr>
          <p:cNvSpPr/>
          <p:nvPr/>
        </p:nvSpPr>
        <p:spPr>
          <a:xfrm>
            <a:off x="8588999" y="1490806"/>
            <a:ext cx="3008004" cy="3693319"/>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b="1" dirty="0"/>
              <a:t>Total costs in Europe increased </a:t>
            </a:r>
            <a:r>
              <a:rPr lang="en-US" dirty="0"/>
              <a:t>from €129 to €173 billion between 1995 and 2018</a:t>
            </a:r>
          </a:p>
          <a:p>
            <a:endParaRPr lang="en-US" dirty="0"/>
          </a:p>
          <a:p>
            <a:r>
              <a:rPr lang="en-US" b="1" dirty="0"/>
              <a:t>Increase in direct costs </a:t>
            </a:r>
            <a:r>
              <a:rPr lang="en-US" dirty="0"/>
              <a:t>(typically by 60–150% in wealthier countries and &gt;200% in poorer countries)</a:t>
            </a:r>
          </a:p>
          <a:p>
            <a:endParaRPr lang="en-US" dirty="0"/>
          </a:p>
          <a:p>
            <a:r>
              <a:rPr lang="en-US" b="1" dirty="0"/>
              <a:t>Decrease in indirect costs </a:t>
            </a:r>
            <a:r>
              <a:rPr lang="en-US" dirty="0"/>
              <a:t>(typically by 15–30% in wealthier countries and 0–10% in poorer countries)</a:t>
            </a:r>
          </a:p>
        </p:txBody>
      </p:sp>
      <p:pic>
        <p:nvPicPr>
          <p:cNvPr id="9" name="Platshållare för innehåll 8">
            <a:extLst>
              <a:ext uri="{FF2B5EF4-FFF2-40B4-BE49-F238E27FC236}">
                <a16:creationId xmlns:a16="http://schemas.microsoft.com/office/drawing/2014/main" xmlns="" id="{7CFD4D31-C6C8-4FC6-9DF6-34735BBDC284}"/>
              </a:ext>
            </a:extLst>
          </p:cNvPr>
          <p:cNvPicPr>
            <a:picLocks noGrp="1" noChangeAspect="1"/>
          </p:cNvPicPr>
          <p:nvPr>
            <p:ph idx="1"/>
          </p:nvPr>
        </p:nvPicPr>
        <p:blipFill>
          <a:blip r:embed="rId3"/>
          <a:stretch>
            <a:fillRect/>
          </a:stretch>
        </p:blipFill>
        <p:spPr>
          <a:xfrm>
            <a:off x="681752" y="1556881"/>
            <a:ext cx="7443793" cy="3600000"/>
          </a:xfrm>
          <a:prstGeom prst="rect">
            <a:avLst/>
          </a:prstGeom>
        </p:spPr>
      </p:pic>
      <p:sp>
        <p:nvSpPr>
          <p:cNvPr id="10" name="Rektangel 9">
            <a:extLst>
              <a:ext uri="{FF2B5EF4-FFF2-40B4-BE49-F238E27FC236}">
                <a16:creationId xmlns:a16="http://schemas.microsoft.com/office/drawing/2014/main" xmlns="" id="{BAC24793-F216-44A4-A5AB-AC54A4B58E7A}"/>
              </a:ext>
            </a:extLst>
          </p:cNvPr>
          <p:cNvSpPr/>
          <p:nvPr/>
        </p:nvSpPr>
        <p:spPr>
          <a:xfrm>
            <a:off x="596852" y="5510800"/>
            <a:ext cx="7369701" cy="461665"/>
          </a:xfrm>
          <a:prstGeom prst="rect">
            <a:avLst/>
          </a:prstGeom>
        </p:spPr>
        <p:txBody>
          <a:bodyPr wrap="square">
            <a:spAutoFit/>
          </a:bodyPr>
          <a:lstStyle/>
          <a:p>
            <a:r>
              <a:rPr lang="en-US" sz="1200" dirty="0"/>
              <a:t>Notes: The hatched part of the indirect costs indicates uncertain estimates of the size of productivity loss from morbidity. </a:t>
            </a:r>
          </a:p>
        </p:txBody>
      </p:sp>
    </p:spTree>
    <p:extLst>
      <p:ext uri="{BB962C8B-B14F-4D97-AF65-F5344CB8AC3E}">
        <p14:creationId xmlns:p14="http://schemas.microsoft.com/office/powerpoint/2010/main" val="1708805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29FF5BC-20D2-47C9-9A92-36478BE27FED}"/>
              </a:ext>
            </a:extLst>
          </p:cNvPr>
          <p:cNvSpPr>
            <a:spLocks noGrp="1"/>
          </p:cNvSpPr>
          <p:nvPr>
            <p:ph type="title"/>
          </p:nvPr>
        </p:nvSpPr>
        <p:spPr/>
        <p:txBody>
          <a:bodyPr>
            <a:normAutofit/>
          </a:bodyPr>
          <a:lstStyle/>
          <a:p>
            <a:r>
              <a:rPr lang="en-US" dirty="0"/>
              <a:t>Growing stream of cancer medicines and indications</a:t>
            </a:r>
            <a:endParaRPr lang="en-US" noProof="0" dirty="0"/>
          </a:p>
        </p:txBody>
      </p:sp>
      <p:sp>
        <p:nvSpPr>
          <p:cNvPr id="5" name="Rektangel 4">
            <a:extLst>
              <a:ext uri="{FF2B5EF4-FFF2-40B4-BE49-F238E27FC236}">
                <a16:creationId xmlns:a16="http://schemas.microsoft.com/office/drawing/2014/main" xmlns="" id="{A53B5EC4-F667-4B5A-B63D-C2DD387B091C}"/>
              </a:ext>
            </a:extLst>
          </p:cNvPr>
          <p:cNvSpPr/>
          <p:nvPr/>
        </p:nvSpPr>
        <p:spPr>
          <a:xfrm>
            <a:off x="596852" y="5119833"/>
            <a:ext cx="7551048" cy="338554"/>
          </a:xfrm>
          <a:prstGeom prst="rect">
            <a:avLst/>
          </a:prstGeom>
        </p:spPr>
        <p:txBody>
          <a:bodyPr wrap="square">
            <a:spAutoFit/>
          </a:bodyPr>
          <a:lstStyle/>
          <a:p>
            <a:r>
              <a:rPr lang="en-US" sz="1600" dirty="0"/>
              <a:t>Number of EMA-approved cancer medicines and indications, 1995–2018</a:t>
            </a:r>
            <a:endParaRPr lang="sv-SE" sz="1600" dirty="0"/>
          </a:p>
        </p:txBody>
      </p:sp>
      <p:sp>
        <p:nvSpPr>
          <p:cNvPr id="6" name="Rektangel 5">
            <a:extLst>
              <a:ext uri="{FF2B5EF4-FFF2-40B4-BE49-F238E27FC236}">
                <a16:creationId xmlns:a16="http://schemas.microsoft.com/office/drawing/2014/main" xmlns="" id="{DD23B4A6-E97D-4E6C-85D3-5B6BF8BB2980}"/>
              </a:ext>
            </a:extLst>
          </p:cNvPr>
          <p:cNvSpPr/>
          <p:nvPr/>
        </p:nvSpPr>
        <p:spPr>
          <a:xfrm>
            <a:off x="596852" y="5587725"/>
            <a:ext cx="7618040" cy="461665"/>
          </a:xfrm>
          <a:prstGeom prst="rect">
            <a:avLst/>
          </a:prstGeom>
        </p:spPr>
        <p:txBody>
          <a:bodyPr wrap="square">
            <a:spAutoFit/>
          </a:bodyPr>
          <a:lstStyle/>
          <a:p>
            <a:r>
              <a:rPr lang="en-US" sz="1200" dirty="0"/>
              <a:t>Notes: Indications refer to label extensions to cancer types in addition to the initially approved cancer type</a:t>
            </a:r>
          </a:p>
          <a:p>
            <a:r>
              <a:rPr lang="en-US" sz="1200" dirty="0"/>
              <a:t>Source: EMA</a:t>
            </a:r>
            <a:endParaRPr lang="sv-SE" sz="1200" dirty="0"/>
          </a:p>
        </p:txBody>
      </p:sp>
      <p:sp>
        <p:nvSpPr>
          <p:cNvPr id="13" name="Rektangel 12">
            <a:extLst>
              <a:ext uri="{FF2B5EF4-FFF2-40B4-BE49-F238E27FC236}">
                <a16:creationId xmlns:a16="http://schemas.microsoft.com/office/drawing/2014/main" xmlns="" id="{CCB54C37-1218-4145-BF46-6D22478BD0DD}"/>
              </a:ext>
            </a:extLst>
          </p:cNvPr>
          <p:cNvSpPr/>
          <p:nvPr/>
        </p:nvSpPr>
        <p:spPr>
          <a:xfrm>
            <a:off x="8449734" y="1436127"/>
            <a:ext cx="2886588" cy="4154984"/>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dirty="0"/>
              <a:t>118 EMA approvals of new medicines in oncology (ATC groups L01, L02 and some in L04) and 164 indications</a:t>
            </a:r>
          </a:p>
          <a:p>
            <a:endParaRPr lang="en-GB" sz="2400" dirty="0"/>
          </a:p>
          <a:p>
            <a:r>
              <a:rPr lang="en-US" sz="2400" dirty="0"/>
              <a:t>Steep increase in the number of approved cancer medicines and indications</a:t>
            </a:r>
          </a:p>
        </p:txBody>
      </p:sp>
      <p:pic>
        <p:nvPicPr>
          <p:cNvPr id="7" name="Platshållare för innehåll 6">
            <a:extLst>
              <a:ext uri="{FF2B5EF4-FFF2-40B4-BE49-F238E27FC236}">
                <a16:creationId xmlns:a16="http://schemas.microsoft.com/office/drawing/2014/main" xmlns="" id="{C7772AFA-D2D7-4DB7-9BB9-37247F8E9927}"/>
              </a:ext>
            </a:extLst>
          </p:cNvPr>
          <p:cNvPicPr>
            <a:picLocks noGrp="1" noChangeAspect="1"/>
          </p:cNvPicPr>
          <p:nvPr>
            <p:ph idx="1"/>
          </p:nvPr>
        </p:nvPicPr>
        <p:blipFill>
          <a:blip r:embed="rId3"/>
          <a:stretch>
            <a:fillRect/>
          </a:stretch>
        </p:blipFill>
        <p:spPr>
          <a:xfrm>
            <a:off x="718117" y="1436127"/>
            <a:ext cx="7443793" cy="3600000"/>
          </a:xfrm>
          <a:prstGeom prst="rect">
            <a:avLst/>
          </a:prstGeom>
        </p:spPr>
      </p:pic>
      <p:sp>
        <p:nvSpPr>
          <p:cNvPr id="3" name="Platshållare för bildnummer 2">
            <a:extLst>
              <a:ext uri="{FF2B5EF4-FFF2-40B4-BE49-F238E27FC236}">
                <a16:creationId xmlns:a16="http://schemas.microsoft.com/office/drawing/2014/main" xmlns="" id="{7DCDC581-643E-4D3F-949E-EC943F2E8E29}"/>
              </a:ext>
            </a:extLst>
          </p:cNvPr>
          <p:cNvSpPr>
            <a:spLocks noGrp="1"/>
          </p:cNvSpPr>
          <p:nvPr>
            <p:ph type="sldNum" sz="quarter" idx="12"/>
          </p:nvPr>
        </p:nvSpPr>
        <p:spPr/>
        <p:txBody>
          <a:bodyPr/>
          <a:lstStyle/>
          <a:p>
            <a:fld id="{2758A342-E0A6-47ED-8477-0E81FB102B3E}" type="slidenum">
              <a:rPr lang="en-GB" noProof="0" smtClean="0"/>
              <a:t>7</a:t>
            </a:fld>
            <a:endParaRPr lang="en-GB" noProof="0" dirty="0"/>
          </a:p>
        </p:txBody>
      </p:sp>
    </p:spTree>
    <p:extLst>
      <p:ext uri="{BB962C8B-B14F-4D97-AF65-F5344CB8AC3E}">
        <p14:creationId xmlns:p14="http://schemas.microsoft.com/office/powerpoint/2010/main" val="391585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29FF5BC-20D2-47C9-9A92-36478BE27FED}"/>
              </a:ext>
            </a:extLst>
          </p:cNvPr>
          <p:cNvSpPr>
            <a:spLocks noGrp="1"/>
          </p:cNvSpPr>
          <p:nvPr>
            <p:ph type="title"/>
          </p:nvPr>
        </p:nvSpPr>
        <p:spPr/>
        <p:txBody>
          <a:bodyPr>
            <a:normAutofit/>
          </a:bodyPr>
          <a:lstStyle/>
          <a:p>
            <a:r>
              <a:rPr lang="en-US" dirty="0"/>
              <a:t>Access to cancer medicines (sales value)</a:t>
            </a:r>
            <a:endParaRPr lang="en-US" noProof="0" dirty="0"/>
          </a:p>
        </p:txBody>
      </p:sp>
      <p:sp>
        <p:nvSpPr>
          <p:cNvPr id="7" name="Rektangel 6">
            <a:extLst>
              <a:ext uri="{FF2B5EF4-FFF2-40B4-BE49-F238E27FC236}">
                <a16:creationId xmlns:a16="http://schemas.microsoft.com/office/drawing/2014/main" xmlns="" id="{CA7F7C45-2BC3-4AF1-BCA2-ADAB5CCDEB46}"/>
              </a:ext>
            </a:extLst>
          </p:cNvPr>
          <p:cNvSpPr/>
          <p:nvPr/>
        </p:nvSpPr>
        <p:spPr>
          <a:xfrm>
            <a:off x="596852" y="5144885"/>
            <a:ext cx="7758008" cy="338554"/>
          </a:xfrm>
          <a:prstGeom prst="rect">
            <a:avLst/>
          </a:prstGeom>
        </p:spPr>
        <p:txBody>
          <a:bodyPr wrap="square">
            <a:spAutoFit/>
          </a:bodyPr>
          <a:lstStyle/>
          <a:p>
            <a:r>
              <a:rPr lang="en-US" sz="1600" dirty="0"/>
              <a:t>Cost of cancer medicines per capita (in 2018 price levels and exchange rates), 2008 &amp; 2018</a:t>
            </a:r>
            <a:endParaRPr lang="sv-SE" sz="1600" dirty="0"/>
          </a:p>
        </p:txBody>
      </p:sp>
      <p:sp>
        <p:nvSpPr>
          <p:cNvPr id="8" name="Rektangel 7">
            <a:extLst>
              <a:ext uri="{FF2B5EF4-FFF2-40B4-BE49-F238E27FC236}">
                <a16:creationId xmlns:a16="http://schemas.microsoft.com/office/drawing/2014/main" xmlns="" id="{5C6DFBDA-BDD8-4005-9206-A75BE410E76C}"/>
              </a:ext>
            </a:extLst>
          </p:cNvPr>
          <p:cNvSpPr/>
          <p:nvPr/>
        </p:nvSpPr>
        <p:spPr>
          <a:xfrm>
            <a:off x="596852" y="5449939"/>
            <a:ext cx="7369701" cy="646331"/>
          </a:xfrm>
          <a:prstGeom prst="rect">
            <a:avLst/>
          </a:prstGeom>
        </p:spPr>
        <p:txBody>
          <a:bodyPr wrap="square">
            <a:spAutoFit/>
          </a:bodyPr>
          <a:lstStyle/>
          <a:p>
            <a:r>
              <a:rPr lang="en-US" sz="1200" dirty="0"/>
              <a:t>Notes: Eur. = Europe. Hatched bars indicate that data for EE, EL, and LU only comprise retail sales. CY and MT are missing due to lack of data. * The values in 2008 are from 2014 for LV, from 2009 for RO, and from 2010 for PT.</a:t>
            </a:r>
          </a:p>
          <a:p>
            <a:r>
              <a:rPr lang="en-US" sz="1200" dirty="0"/>
              <a:t>Source: IQVIA</a:t>
            </a:r>
            <a:endParaRPr lang="sv-SE" sz="1200" dirty="0"/>
          </a:p>
        </p:txBody>
      </p:sp>
      <p:sp>
        <p:nvSpPr>
          <p:cNvPr id="9" name="Rektangel 8">
            <a:extLst>
              <a:ext uri="{FF2B5EF4-FFF2-40B4-BE49-F238E27FC236}">
                <a16:creationId xmlns:a16="http://schemas.microsoft.com/office/drawing/2014/main" xmlns="" id="{B2757ECB-5825-43F0-A50D-1E450D26841B}"/>
              </a:ext>
            </a:extLst>
          </p:cNvPr>
          <p:cNvSpPr/>
          <p:nvPr/>
        </p:nvSpPr>
        <p:spPr>
          <a:xfrm>
            <a:off x="8525861" y="2032803"/>
            <a:ext cx="3155423" cy="2308324"/>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Large country differences in spending on cancer medicines, and no signs of shrinking country differences over time</a:t>
            </a:r>
          </a:p>
          <a:p>
            <a:endParaRPr lang="en-US" dirty="0"/>
          </a:p>
          <a:p>
            <a:r>
              <a:rPr lang="en-US" dirty="0"/>
              <a:t>Poorer countries spend around one third of the amount of wealthier countries</a:t>
            </a:r>
          </a:p>
        </p:txBody>
      </p:sp>
      <p:pic>
        <p:nvPicPr>
          <p:cNvPr id="5" name="Platshållare för innehåll 4">
            <a:extLst>
              <a:ext uri="{FF2B5EF4-FFF2-40B4-BE49-F238E27FC236}">
                <a16:creationId xmlns:a16="http://schemas.microsoft.com/office/drawing/2014/main" xmlns="" id="{F5D6ECF7-3F67-457A-8069-162D33DD05FF}"/>
              </a:ext>
            </a:extLst>
          </p:cNvPr>
          <p:cNvPicPr>
            <a:picLocks noGrp="1" noChangeAspect="1"/>
          </p:cNvPicPr>
          <p:nvPr>
            <p:ph idx="1"/>
          </p:nvPr>
        </p:nvPicPr>
        <p:blipFill>
          <a:blip r:embed="rId3"/>
          <a:stretch>
            <a:fillRect/>
          </a:stretch>
        </p:blipFill>
        <p:spPr>
          <a:xfrm>
            <a:off x="655488" y="1386965"/>
            <a:ext cx="7443793" cy="3600000"/>
          </a:xfrm>
          <a:prstGeom prst="rect">
            <a:avLst/>
          </a:prstGeom>
        </p:spPr>
      </p:pic>
      <p:sp>
        <p:nvSpPr>
          <p:cNvPr id="3" name="Platshållare för bildnummer 2">
            <a:extLst>
              <a:ext uri="{FF2B5EF4-FFF2-40B4-BE49-F238E27FC236}">
                <a16:creationId xmlns:a16="http://schemas.microsoft.com/office/drawing/2014/main" xmlns="" id="{8E99B7F0-AEC4-43C5-94E2-A82630176B15}"/>
              </a:ext>
            </a:extLst>
          </p:cNvPr>
          <p:cNvSpPr>
            <a:spLocks noGrp="1"/>
          </p:cNvSpPr>
          <p:nvPr>
            <p:ph type="sldNum" sz="quarter" idx="12"/>
          </p:nvPr>
        </p:nvSpPr>
        <p:spPr/>
        <p:txBody>
          <a:bodyPr/>
          <a:lstStyle/>
          <a:p>
            <a:fld id="{2758A342-E0A6-47ED-8477-0E81FB102B3E}" type="slidenum">
              <a:rPr lang="en-GB" noProof="0" smtClean="0"/>
              <a:t>8</a:t>
            </a:fld>
            <a:endParaRPr lang="en-GB" noProof="0" dirty="0"/>
          </a:p>
        </p:txBody>
      </p:sp>
    </p:spTree>
    <p:extLst>
      <p:ext uri="{BB962C8B-B14F-4D97-AF65-F5344CB8AC3E}">
        <p14:creationId xmlns:p14="http://schemas.microsoft.com/office/powerpoint/2010/main" val="288942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3ADC478-B5A9-4EA4-B56B-62455F4F87C5}"/>
              </a:ext>
            </a:extLst>
          </p:cNvPr>
          <p:cNvSpPr>
            <a:spLocks noGrp="1"/>
          </p:cNvSpPr>
          <p:nvPr>
            <p:ph type="title"/>
          </p:nvPr>
        </p:nvSpPr>
        <p:spPr/>
        <p:txBody>
          <a:bodyPr/>
          <a:lstStyle/>
          <a:p>
            <a:r>
              <a:rPr lang="en-US" dirty="0"/>
              <a:t>Access to newest cancer medicines</a:t>
            </a:r>
          </a:p>
        </p:txBody>
      </p:sp>
      <p:pic>
        <p:nvPicPr>
          <p:cNvPr id="6" name="Bild 32">
            <a:extLst>
              <a:ext uri="{FF2B5EF4-FFF2-40B4-BE49-F238E27FC236}">
                <a16:creationId xmlns:a16="http://schemas.microsoft.com/office/drawing/2014/main" xmlns="" id="{ADFE20D6-03C7-4C54-AC0B-A36C772FCEEB}"/>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646956" y="1597078"/>
            <a:ext cx="7841345" cy="3240000"/>
          </a:xfrm>
          <a:prstGeom prst="rect">
            <a:avLst/>
          </a:prstGeom>
        </p:spPr>
      </p:pic>
      <p:sp>
        <p:nvSpPr>
          <p:cNvPr id="7" name="Rektangel 6">
            <a:extLst>
              <a:ext uri="{FF2B5EF4-FFF2-40B4-BE49-F238E27FC236}">
                <a16:creationId xmlns:a16="http://schemas.microsoft.com/office/drawing/2014/main" xmlns="" id="{68EC49C9-D7A5-4BC6-ADEE-417DE633DB47}"/>
              </a:ext>
            </a:extLst>
          </p:cNvPr>
          <p:cNvSpPr/>
          <p:nvPr/>
        </p:nvSpPr>
        <p:spPr>
          <a:xfrm>
            <a:off x="596852" y="5144885"/>
            <a:ext cx="7758008" cy="338554"/>
          </a:xfrm>
          <a:prstGeom prst="rect">
            <a:avLst/>
          </a:prstGeom>
        </p:spPr>
        <p:txBody>
          <a:bodyPr wrap="square">
            <a:spAutoFit/>
          </a:bodyPr>
          <a:lstStyle/>
          <a:p>
            <a:r>
              <a:rPr lang="en-US" sz="1600" dirty="0"/>
              <a:t>Sales of cancer medicines (in € per capita) by time since EMA approval and group of country</a:t>
            </a:r>
            <a:endParaRPr lang="sv-SE" sz="1600" dirty="0"/>
          </a:p>
        </p:txBody>
      </p:sp>
      <p:sp>
        <p:nvSpPr>
          <p:cNvPr id="8" name="Rektangel 7">
            <a:extLst>
              <a:ext uri="{FF2B5EF4-FFF2-40B4-BE49-F238E27FC236}">
                <a16:creationId xmlns:a16="http://schemas.microsoft.com/office/drawing/2014/main" xmlns="" id="{69980795-1316-4DAE-B93D-F5F53571B2F4}"/>
              </a:ext>
            </a:extLst>
          </p:cNvPr>
          <p:cNvSpPr/>
          <p:nvPr/>
        </p:nvSpPr>
        <p:spPr>
          <a:xfrm>
            <a:off x="596852" y="5449939"/>
            <a:ext cx="8434414" cy="461665"/>
          </a:xfrm>
          <a:prstGeom prst="rect">
            <a:avLst/>
          </a:prstGeom>
        </p:spPr>
        <p:txBody>
          <a:bodyPr wrap="square">
            <a:spAutoFit/>
          </a:bodyPr>
          <a:lstStyle/>
          <a:p>
            <a:r>
              <a:rPr lang="en-US" sz="1200" dirty="0"/>
              <a:t>Notes: Lower tier = BG, HR, CZ, HU, LV, LT, PL, PT, RO, SK, SI; Mid tier = FR, DE, IT, ES, UK; Upper tier = AT, BE, DK, FI, IS, IE, NL, NO, SE, CH</a:t>
            </a:r>
          </a:p>
          <a:p>
            <a:r>
              <a:rPr lang="en-US" sz="1200" dirty="0"/>
              <a:t>Source: IQVIA</a:t>
            </a:r>
            <a:endParaRPr lang="sv-SE" sz="1200" dirty="0"/>
          </a:p>
        </p:txBody>
      </p:sp>
      <p:sp>
        <p:nvSpPr>
          <p:cNvPr id="16" name="Rektangel 15">
            <a:extLst>
              <a:ext uri="{FF2B5EF4-FFF2-40B4-BE49-F238E27FC236}">
                <a16:creationId xmlns:a16="http://schemas.microsoft.com/office/drawing/2014/main" xmlns="" id="{187A15AA-EBFB-4545-B543-A0D0F17EF14C}"/>
              </a:ext>
            </a:extLst>
          </p:cNvPr>
          <p:cNvSpPr/>
          <p:nvPr/>
        </p:nvSpPr>
        <p:spPr>
          <a:xfrm>
            <a:off x="8746429" y="1768726"/>
            <a:ext cx="3155423" cy="3139321"/>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Small and stable share of sales of newest drugs (approved max. 2 years ago), …</a:t>
            </a:r>
          </a:p>
          <a:p>
            <a:r>
              <a:rPr lang="en-US" dirty="0"/>
              <a:t>… ranging from 3% in poorer countries to 10% in the wealthiest countries in 2018</a:t>
            </a:r>
          </a:p>
          <a:p>
            <a:endParaRPr lang="en-US" dirty="0"/>
          </a:p>
          <a:p>
            <a:r>
              <a:rPr lang="en-US" dirty="0"/>
              <a:t>Increasing share of sales of semi-new drugs (approved 3-5 years ago) due to immuno-therapies approved in 2015</a:t>
            </a:r>
          </a:p>
        </p:txBody>
      </p:sp>
      <p:sp>
        <p:nvSpPr>
          <p:cNvPr id="17" name="Rektangel 16">
            <a:extLst>
              <a:ext uri="{FF2B5EF4-FFF2-40B4-BE49-F238E27FC236}">
                <a16:creationId xmlns:a16="http://schemas.microsoft.com/office/drawing/2014/main" xmlns="" id="{BDD308C8-1143-4055-9F05-9BAA28318C6C}"/>
              </a:ext>
            </a:extLst>
          </p:cNvPr>
          <p:cNvSpPr/>
          <p:nvPr/>
        </p:nvSpPr>
        <p:spPr>
          <a:xfrm>
            <a:off x="2880298" y="2901017"/>
            <a:ext cx="461907" cy="369332"/>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3%</a:t>
            </a:r>
          </a:p>
        </p:txBody>
      </p:sp>
      <p:sp>
        <p:nvSpPr>
          <p:cNvPr id="18" name="Rektangel 17">
            <a:extLst>
              <a:ext uri="{FF2B5EF4-FFF2-40B4-BE49-F238E27FC236}">
                <a16:creationId xmlns:a16="http://schemas.microsoft.com/office/drawing/2014/main" xmlns="" id="{D982ECA6-8416-4904-9DE9-BAD72B16226C}"/>
              </a:ext>
            </a:extLst>
          </p:cNvPr>
          <p:cNvSpPr/>
          <p:nvPr/>
        </p:nvSpPr>
        <p:spPr>
          <a:xfrm>
            <a:off x="5325876" y="1768726"/>
            <a:ext cx="472251" cy="369332"/>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t>9%</a:t>
            </a:r>
          </a:p>
        </p:txBody>
      </p:sp>
      <p:sp>
        <p:nvSpPr>
          <p:cNvPr id="19" name="Rektangel 18">
            <a:extLst>
              <a:ext uri="{FF2B5EF4-FFF2-40B4-BE49-F238E27FC236}">
                <a16:creationId xmlns:a16="http://schemas.microsoft.com/office/drawing/2014/main" xmlns="" id="{83FFD5AD-A107-409C-A7B0-F7D6C028F647}"/>
              </a:ext>
            </a:extLst>
          </p:cNvPr>
          <p:cNvSpPr/>
          <p:nvPr/>
        </p:nvSpPr>
        <p:spPr>
          <a:xfrm>
            <a:off x="7769491" y="1685500"/>
            <a:ext cx="625291" cy="369332"/>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t>10%</a:t>
            </a:r>
          </a:p>
        </p:txBody>
      </p:sp>
      <p:sp>
        <p:nvSpPr>
          <p:cNvPr id="20" name="Rektangel 19">
            <a:extLst>
              <a:ext uri="{FF2B5EF4-FFF2-40B4-BE49-F238E27FC236}">
                <a16:creationId xmlns:a16="http://schemas.microsoft.com/office/drawing/2014/main" xmlns="" id="{F34EFB76-5F21-4BFC-A7D9-B76250D7C516}"/>
              </a:ext>
            </a:extLst>
          </p:cNvPr>
          <p:cNvSpPr/>
          <p:nvPr/>
        </p:nvSpPr>
        <p:spPr>
          <a:xfrm>
            <a:off x="6264273" y="2740528"/>
            <a:ext cx="461907" cy="369332"/>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t>8%</a:t>
            </a:r>
          </a:p>
        </p:txBody>
      </p:sp>
      <p:sp>
        <p:nvSpPr>
          <p:cNvPr id="21" name="Rektangel 20">
            <a:extLst>
              <a:ext uri="{FF2B5EF4-FFF2-40B4-BE49-F238E27FC236}">
                <a16:creationId xmlns:a16="http://schemas.microsoft.com/office/drawing/2014/main" xmlns="" id="{8288BB32-C0CD-4779-9ECE-A2A696095756}"/>
              </a:ext>
            </a:extLst>
          </p:cNvPr>
          <p:cNvSpPr/>
          <p:nvPr/>
        </p:nvSpPr>
        <p:spPr>
          <a:xfrm>
            <a:off x="3810790" y="2740528"/>
            <a:ext cx="461907" cy="369332"/>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t>9%</a:t>
            </a:r>
          </a:p>
        </p:txBody>
      </p:sp>
      <p:sp>
        <p:nvSpPr>
          <p:cNvPr id="22" name="Rektangel 21">
            <a:extLst>
              <a:ext uri="{FF2B5EF4-FFF2-40B4-BE49-F238E27FC236}">
                <a16:creationId xmlns:a16="http://schemas.microsoft.com/office/drawing/2014/main" xmlns="" id="{4F6D52F9-7C8E-4F97-B1E1-3FBDE3B8442A}"/>
              </a:ext>
            </a:extLst>
          </p:cNvPr>
          <p:cNvSpPr/>
          <p:nvPr/>
        </p:nvSpPr>
        <p:spPr>
          <a:xfrm>
            <a:off x="1408414" y="3244334"/>
            <a:ext cx="461907" cy="369332"/>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t>6%</a:t>
            </a:r>
          </a:p>
        </p:txBody>
      </p:sp>
      <p:sp>
        <p:nvSpPr>
          <p:cNvPr id="3" name="Platshållare för bildnummer 2">
            <a:extLst>
              <a:ext uri="{FF2B5EF4-FFF2-40B4-BE49-F238E27FC236}">
                <a16:creationId xmlns:a16="http://schemas.microsoft.com/office/drawing/2014/main" xmlns="" id="{82DF49E7-AF6D-4F06-9388-21D4F019DD37}"/>
              </a:ext>
            </a:extLst>
          </p:cNvPr>
          <p:cNvSpPr>
            <a:spLocks noGrp="1"/>
          </p:cNvSpPr>
          <p:nvPr>
            <p:ph type="sldNum" sz="quarter" idx="12"/>
          </p:nvPr>
        </p:nvSpPr>
        <p:spPr/>
        <p:txBody>
          <a:bodyPr/>
          <a:lstStyle/>
          <a:p>
            <a:fld id="{2758A342-E0A6-47ED-8477-0E81FB102B3E}" type="slidenum">
              <a:rPr lang="en-GB" noProof="0" smtClean="0"/>
              <a:t>9</a:t>
            </a:fld>
            <a:endParaRPr lang="en-GB" noProof="0" dirty="0"/>
          </a:p>
        </p:txBody>
      </p:sp>
    </p:spTree>
    <p:extLst>
      <p:ext uri="{BB962C8B-B14F-4D97-AF65-F5344CB8AC3E}">
        <p14:creationId xmlns:p14="http://schemas.microsoft.com/office/powerpoint/2010/main" val="976002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IHE">
      <a:dk1>
        <a:srgbClr val="000000"/>
      </a:dk1>
      <a:lt1>
        <a:srgbClr val="FFFFFF"/>
      </a:lt1>
      <a:dk2>
        <a:srgbClr val="44546A"/>
      </a:dk2>
      <a:lt2>
        <a:srgbClr val="E7E6E6"/>
      </a:lt2>
      <a:accent1>
        <a:srgbClr val="BBD2DC"/>
      </a:accent1>
      <a:accent2>
        <a:srgbClr val="071C2C"/>
      </a:accent2>
      <a:accent3>
        <a:srgbClr val="9D1C30"/>
      </a:accent3>
      <a:accent4>
        <a:srgbClr val="7DAED3"/>
      </a:accent4>
      <a:accent5>
        <a:srgbClr val="ECA55D"/>
      </a:accent5>
      <a:accent6>
        <a:srgbClr val="306594"/>
      </a:accent6>
      <a:hlink>
        <a:srgbClr val="0563C1"/>
      </a:hlink>
      <a:folHlink>
        <a:srgbClr val="954F72"/>
      </a:folHlink>
    </a:clrScheme>
    <a:fontScheme name="IH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E Presentation eng.potx" id="{5D2ADBC3-D1F8-4B68-80F9-2A65E2BA02E7}" vid="{2B5FBCD5-20CF-4181-B021-88AFDCEF33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IHE Presentation eng</Template>
  <TotalTime>11066</TotalTime>
  <Words>2047</Words>
  <Application>Microsoft Office PowerPoint</Application>
  <PresentationFormat>Widescreen</PresentationFormat>
  <Paragraphs>158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Office-tema</vt:lpstr>
      <vt:lpstr>PowerPoint Presentation</vt:lpstr>
      <vt:lpstr>Cancer mortality by age group</vt:lpstr>
      <vt:lpstr>Disease burden of cancer - DALYs</vt:lpstr>
      <vt:lpstr>Direct costs of cancer in 2018</vt:lpstr>
      <vt:lpstr>Cancer medicines account for a growing share of direct costs</vt:lpstr>
      <vt:lpstr>Total costs of cancer between 1995–2018</vt:lpstr>
      <vt:lpstr>Growing stream of cancer medicines and indications</vt:lpstr>
      <vt:lpstr>Access to cancer medicines (sales value)</vt:lpstr>
      <vt:lpstr>Access to newest cancer medicines</vt:lpstr>
      <vt:lpstr>Access - immunotherapy medicines (volume)</vt:lpstr>
      <vt:lpstr>Impact of Covid 19</vt:lpstr>
      <vt:lpstr>Cancer care spending and patient outcomes</vt:lpstr>
      <vt:lpstr>How to improve access to cancer medicines in Europe</vt:lpstr>
      <vt:lpstr>The full Comparator report is available at: https://ihe.se/en/publicering/comparator-report-on-cancer-in-europe-2019/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Hofmarcher</dc:creator>
  <cp:lastModifiedBy>Maghear</cp:lastModifiedBy>
  <cp:revision>581</cp:revision>
  <cp:lastPrinted>2020-01-27T09:46:19Z</cp:lastPrinted>
  <dcterms:created xsi:type="dcterms:W3CDTF">2020-01-02T13:18:12Z</dcterms:created>
  <dcterms:modified xsi:type="dcterms:W3CDTF">2020-06-25T09:10:50Z</dcterms:modified>
</cp:coreProperties>
</file>